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83" r:id="rId2"/>
    <p:sldId id="761" r:id="rId3"/>
    <p:sldId id="596" r:id="rId4"/>
    <p:sldId id="854" r:id="rId5"/>
    <p:sldId id="1107" r:id="rId6"/>
    <p:sldId id="1126" r:id="rId7"/>
    <p:sldId id="1086" r:id="rId8"/>
    <p:sldId id="1110" r:id="rId9"/>
    <p:sldId id="1111" r:id="rId10"/>
    <p:sldId id="1112" r:id="rId11"/>
    <p:sldId id="643" r:id="rId12"/>
    <p:sldId id="1113" r:id="rId13"/>
    <p:sldId id="1114" r:id="rId14"/>
    <p:sldId id="1115" r:id="rId15"/>
    <p:sldId id="1117" r:id="rId16"/>
    <p:sldId id="1116" r:id="rId17"/>
    <p:sldId id="1118" r:id="rId18"/>
    <p:sldId id="1119" r:id="rId19"/>
    <p:sldId id="1120" r:id="rId20"/>
    <p:sldId id="1121" r:id="rId21"/>
    <p:sldId id="1122" r:id="rId22"/>
    <p:sldId id="1123" r:id="rId23"/>
    <p:sldId id="1079" r:id="rId24"/>
    <p:sldId id="1100" r:id="rId25"/>
    <p:sldId id="1101" r:id="rId26"/>
    <p:sldId id="653" r:id="rId27"/>
    <p:sldId id="1073" r:id="rId28"/>
    <p:sldId id="906" r:id="rId29"/>
    <p:sldId id="1124" r:id="rId30"/>
    <p:sldId id="1125" r:id="rId31"/>
    <p:sldId id="655" r:id="rId32"/>
    <p:sldId id="1049" r:id="rId33"/>
    <p:sldId id="105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6359" autoAdjust="0"/>
  </p:normalViewPr>
  <p:slideViewPr>
    <p:cSldViewPr snapToGrid="0">
      <p:cViewPr varScale="1">
        <p:scale>
          <a:sx n="88" d="100"/>
          <a:sy n="88" d="100"/>
        </p:scale>
        <p:origin x="1278" y="90"/>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16</a:t>
            </a:fld>
            <a:endParaRPr lang="en-GB"/>
          </a:p>
        </p:txBody>
      </p:sp>
    </p:spTree>
    <p:extLst>
      <p:ext uri="{BB962C8B-B14F-4D97-AF65-F5344CB8AC3E}">
        <p14:creationId xmlns:p14="http://schemas.microsoft.com/office/powerpoint/2010/main" val="919440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17</a:t>
            </a:fld>
            <a:endParaRPr lang="en-GB"/>
          </a:p>
        </p:txBody>
      </p:sp>
    </p:spTree>
    <p:extLst>
      <p:ext uri="{BB962C8B-B14F-4D97-AF65-F5344CB8AC3E}">
        <p14:creationId xmlns:p14="http://schemas.microsoft.com/office/powerpoint/2010/main" val="385183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18</a:t>
            </a:fld>
            <a:endParaRPr lang="en-GB"/>
          </a:p>
        </p:txBody>
      </p:sp>
    </p:spTree>
    <p:extLst>
      <p:ext uri="{BB962C8B-B14F-4D97-AF65-F5344CB8AC3E}">
        <p14:creationId xmlns:p14="http://schemas.microsoft.com/office/powerpoint/2010/main" val="232859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19</a:t>
            </a:fld>
            <a:endParaRPr lang="en-GB"/>
          </a:p>
        </p:txBody>
      </p:sp>
    </p:spTree>
    <p:extLst>
      <p:ext uri="{BB962C8B-B14F-4D97-AF65-F5344CB8AC3E}">
        <p14:creationId xmlns:p14="http://schemas.microsoft.com/office/powerpoint/2010/main" val="2763065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20</a:t>
            </a:fld>
            <a:endParaRPr lang="en-GB"/>
          </a:p>
        </p:txBody>
      </p:sp>
    </p:spTree>
    <p:extLst>
      <p:ext uri="{BB962C8B-B14F-4D97-AF65-F5344CB8AC3E}">
        <p14:creationId xmlns:p14="http://schemas.microsoft.com/office/powerpoint/2010/main" val="2390795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21</a:t>
            </a:fld>
            <a:endParaRPr lang="en-GB"/>
          </a:p>
        </p:txBody>
      </p:sp>
    </p:spTree>
    <p:extLst>
      <p:ext uri="{BB962C8B-B14F-4D97-AF65-F5344CB8AC3E}">
        <p14:creationId xmlns:p14="http://schemas.microsoft.com/office/powerpoint/2010/main" val="2540767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22</a:t>
            </a:fld>
            <a:endParaRPr lang="en-GB"/>
          </a:p>
        </p:txBody>
      </p:sp>
    </p:spTree>
    <p:extLst>
      <p:ext uri="{BB962C8B-B14F-4D97-AF65-F5344CB8AC3E}">
        <p14:creationId xmlns:p14="http://schemas.microsoft.com/office/powerpoint/2010/main" val="298198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F81B75E3-19E2-4CBE-A7AC-EAA1E4490CD0}"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31</a:t>
            </a:r>
            <a:endParaRPr lang="en-GB"/>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03FC8090-9573-493B-B275-BA68331076C2}"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31</a:t>
            </a:r>
            <a:endParaRPr lang="en-GB"/>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1C2A8BD8-FD04-4B45-8B61-FCA57BB4F909}"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31</a:t>
            </a:r>
            <a:endParaRPr lang="en-GB"/>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11EF2EA9-1973-4B3E-A8EC-097AD8B74A13}"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31</a:t>
            </a:r>
            <a:endParaRPr lang="en-GB"/>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C18EE2DF-4B0E-4F56-BB70-9B3A4F399534}"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31</a:t>
            </a:r>
            <a:endParaRPr lang="en-GB"/>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2C61763B-2B4B-4780-9F47-D18A7D78D7C2}"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31</a:t>
            </a:r>
            <a:endParaRPr lang="en-GB"/>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21863690-5282-4050-A5AD-4E95AAFCEF47}"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31</a:t>
            </a:r>
            <a:endParaRPr lang="en-GB"/>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D01CF2D9-2E2B-47B3-9705-0CC32E8FCA5D}"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31</a:t>
            </a:r>
            <a:endParaRPr lang="en-GB"/>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5E1F799E-EB98-4784-B262-36BFDD75A507}"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31</a:t>
            </a:r>
            <a:endParaRPr lang="en-GB"/>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0CE92C92-946C-40AE-AAE8-C30DBAB01FA4}"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31</a:t>
            </a:r>
            <a:endParaRPr lang="en-GB"/>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58E03422-EF6D-4661-9C98-1FF81947B3AC}"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31</a:t>
            </a:r>
            <a:endParaRPr lang="en-GB"/>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43332-515C-49D0-B1FA-CD2D13E0D370}"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31</a:t>
            </a:r>
            <a:endParaRPr lang="en-GB"/>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rYYb7HmLvIM" TargetMode="External"/><Relationship Id="rId2" Type="http://schemas.openxmlformats.org/officeDocument/2006/relationships/slideLayout" Target="../slideLayouts/slideLayout2.xml"/><Relationship Id="rId1" Type="http://schemas.openxmlformats.org/officeDocument/2006/relationships/video" Target="https://www.youtube.com/embed/rYYb7HmLvIM?feature=oembed" TargetMode="Externa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dirty="0"/>
              <a:t>Chapter 31</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a:t>
            </a:r>
            <a:r>
              <a:rPr lang="en-IE" sz="1100">
                <a:solidFill>
                  <a:schemeClr val="bg1">
                    <a:lumMod val="75000"/>
                  </a:schemeClr>
                </a:solidFill>
              </a:rPr>
              <a:t>updated 12 </a:t>
            </a:r>
            <a:r>
              <a:rPr lang="en-IE" sz="1100" dirty="0">
                <a:solidFill>
                  <a:schemeClr val="bg1">
                    <a:lumMod val="75000"/>
                  </a:schemeClr>
                </a:solidFill>
              </a:rPr>
              <a:t>December 2021 </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Compound postpositions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10</a:t>
            </a:fld>
            <a:endParaRPr lang="en-GB"/>
          </a:p>
        </p:txBody>
      </p:sp>
      <p:sp>
        <p:nvSpPr>
          <p:cNvPr id="6" name="Content Placeholder 2">
            <a:extLst>
              <a:ext uri="{FF2B5EF4-FFF2-40B4-BE49-F238E27FC236}">
                <a16:creationId xmlns:a16="http://schemas.microsoft.com/office/drawing/2014/main" id="{4F67AA46-C6F0-4213-BC92-6BAA84A9EE5F}"/>
              </a:ext>
            </a:extLst>
          </p:cNvPr>
          <p:cNvSpPr txBox="1">
            <a:spLocks/>
          </p:cNvSpPr>
          <p:nvPr/>
        </p:nvSpPr>
        <p:spPr>
          <a:xfrm>
            <a:off x="838200" y="1825625"/>
            <a:ext cx="10515600" cy="548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a:t>д</a:t>
            </a:r>
            <a:r>
              <a:rPr lang="en-GB"/>
              <a:t>еч посн</a:t>
            </a:r>
            <a:r>
              <a:rPr lang="en-GB" b="1"/>
              <a:t>а</a:t>
            </a:r>
            <a:r>
              <a:rPr lang="en-GB"/>
              <a:t> ‘without’ + possessive suffixes:</a:t>
            </a:r>
            <a:endParaRPr lang="en-GB" dirty="0"/>
          </a:p>
        </p:txBody>
      </p:sp>
      <p:graphicFrame>
        <p:nvGraphicFramePr>
          <p:cNvPr id="7" name="Table 6">
            <a:extLst>
              <a:ext uri="{FF2B5EF4-FFF2-40B4-BE49-F238E27FC236}">
                <a16:creationId xmlns:a16="http://schemas.microsoft.com/office/drawing/2014/main" id="{C8B8F856-1B8F-4F4B-9181-3019C627C8F7}"/>
              </a:ext>
            </a:extLst>
          </p:cNvPr>
          <p:cNvGraphicFramePr>
            <a:graphicFrameLocks noGrp="1"/>
          </p:cNvGraphicFramePr>
          <p:nvPr/>
        </p:nvGraphicFramePr>
        <p:xfrm>
          <a:off x="3710709" y="3100243"/>
          <a:ext cx="3789217" cy="2194560"/>
        </p:xfrm>
        <a:graphic>
          <a:graphicData uri="http://schemas.openxmlformats.org/drawingml/2006/table">
            <a:tbl>
              <a:tblPr firstRow="1" firstCol="1" bandRow="1">
                <a:tableStyleId>{5940675A-B579-460E-94D1-54222C63F5DA}</a:tableStyleId>
              </a:tblPr>
              <a:tblGrid>
                <a:gridCol w="704273">
                  <a:extLst>
                    <a:ext uri="{9D8B030D-6E8A-4147-A177-3AD203B41FA5}">
                      <a16:colId xmlns:a16="http://schemas.microsoft.com/office/drawing/2014/main" val="1842801620"/>
                    </a:ext>
                  </a:extLst>
                </a:gridCol>
                <a:gridCol w="3084944">
                  <a:extLst>
                    <a:ext uri="{9D8B030D-6E8A-4147-A177-3AD203B41FA5}">
                      <a16:colId xmlns:a16="http://schemas.microsoft.com/office/drawing/2014/main" val="3075843246"/>
                    </a:ext>
                  </a:extLst>
                </a:gridCol>
              </a:tblGrid>
              <a:tr h="0">
                <a:tc>
                  <a:txBody>
                    <a:bodyPr/>
                    <a:lstStyle/>
                    <a:p>
                      <a:pPr algn="just"/>
                      <a:r>
                        <a:rPr lang="en-US" sz="2400" b="1" dirty="0">
                          <a:effectLst/>
                        </a:rPr>
                        <a:t>1Sg</a:t>
                      </a:r>
                      <a:endParaRPr lang="en-GB" sz="24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мый</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деч</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м</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Lucida Grande"/>
                        </a:rPr>
                        <a:t>посн</a:t>
                      </a:r>
                      <a:r>
                        <a:rPr lang="en-US" sz="2400" b="1" dirty="0" err="1">
                          <a:effectLst/>
                          <a:latin typeface="Calibri" panose="020F0502020204030204" pitchFamily="34" charset="0"/>
                          <a:ea typeface="PMingLiU" panose="02020500000000000000" pitchFamily="18" charset="-120"/>
                          <a:cs typeface="Lucida Grande"/>
                        </a:rPr>
                        <a:t>а</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621663396"/>
                  </a:ext>
                </a:extLst>
              </a:tr>
              <a:tr h="0">
                <a:tc>
                  <a:txBody>
                    <a:bodyPr/>
                    <a:lstStyle/>
                    <a:p>
                      <a:pPr algn="just"/>
                      <a:r>
                        <a:rPr lang="en-GB" sz="2400" b="1" dirty="0">
                          <a:effectLst/>
                          <a:latin typeface="Calibri" panose="020F0502020204030204" pitchFamily="34" charset="0"/>
                          <a:ea typeface="PMingLiU" panose="02020500000000000000" pitchFamily="18" charset="-120"/>
                          <a:cs typeface="Lucida Grande"/>
                        </a:rPr>
                        <a:t>2Sg</a:t>
                      </a: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тый деч</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т </a:t>
                      </a:r>
                      <a:r>
                        <a:rPr lang="en-US" sz="2400">
                          <a:effectLst/>
                          <a:latin typeface="Calibri" panose="020F0502020204030204" pitchFamily="34" charset="0"/>
                          <a:ea typeface="PMingLiU" panose="02020500000000000000" pitchFamily="18" charset="-120"/>
                          <a:cs typeface="Lucida Grande"/>
                        </a:rPr>
                        <a:t>посн</a:t>
                      </a:r>
                      <a:r>
                        <a:rPr lang="en-US" sz="2400" b="1">
                          <a:effectLst/>
                          <a:latin typeface="Calibri" panose="020F0502020204030204" pitchFamily="34" charset="0"/>
                          <a:ea typeface="PMingLiU" panose="02020500000000000000" pitchFamily="18" charset="-120"/>
                          <a:cs typeface="Lucida Grande"/>
                        </a:rPr>
                        <a:t>а</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312291281"/>
                  </a:ext>
                </a:extLst>
              </a:tr>
              <a:tr h="0">
                <a:tc>
                  <a:txBody>
                    <a:bodyPr/>
                    <a:lstStyle/>
                    <a:p>
                      <a:pPr algn="just"/>
                      <a:r>
                        <a:rPr lang="en-GB" sz="2400" b="1" dirty="0">
                          <a:effectLst/>
                          <a:latin typeface="Calibri" panose="020F0502020204030204" pitchFamily="34" charset="0"/>
                          <a:ea typeface="PMingLiU" panose="02020500000000000000" pitchFamily="18" charset="-120"/>
                          <a:cs typeface="Lucida Grande"/>
                        </a:rPr>
                        <a:t>3Sg</a:t>
                      </a: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т</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дын</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деч</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Lucida Grande"/>
                        </a:rPr>
                        <a:t>посн</a:t>
                      </a:r>
                      <a:r>
                        <a:rPr lang="en-US" sz="2400" b="1" dirty="0" err="1">
                          <a:effectLst/>
                          <a:latin typeface="Calibri" panose="020F0502020204030204" pitchFamily="34" charset="0"/>
                          <a:ea typeface="PMingLiU" panose="02020500000000000000" pitchFamily="18" charset="-120"/>
                          <a:cs typeface="Lucida Grande"/>
                        </a:rPr>
                        <a:t>а</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24245427"/>
                  </a:ext>
                </a:extLst>
              </a:tr>
              <a:tr h="0">
                <a:tc>
                  <a:txBody>
                    <a:bodyPr/>
                    <a:lstStyle/>
                    <a:p>
                      <a:pPr algn="just"/>
                      <a:r>
                        <a:rPr lang="en-GB" sz="2400" b="1" dirty="0">
                          <a:effectLst/>
                          <a:latin typeface="Calibri" panose="020F0502020204030204" pitchFamily="34" charset="0"/>
                          <a:ea typeface="PMingLiU" panose="02020500000000000000" pitchFamily="18" charset="-120"/>
                          <a:cs typeface="Lucida Grande"/>
                        </a:rPr>
                        <a:t>1Pl</a:t>
                      </a: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мемн</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н деч </a:t>
                      </a:r>
                      <a:r>
                        <a:rPr lang="en-US" sz="2400">
                          <a:effectLst/>
                          <a:latin typeface="Calibri" panose="020F0502020204030204" pitchFamily="34" charset="0"/>
                          <a:ea typeface="PMingLiU" panose="02020500000000000000" pitchFamily="18" charset="-120"/>
                          <a:cs typeface="Lucida Grande"/>
                        </a:rPr>
                        <a:t>посн</a:t>
                      </a:r>
                      <a:r>
                        <a:rPr lang="en-US" sz="2400" b="1">
                          <a:effectLst/>
                          <a:latin typeface="Calibri" panose="020F0502020204030204" pitchFamily="34" charset="0"/>
                          <a:ea typeface="PMingLiU" panose="02020500000000000000" pitchFamily="18" charset="-120"/>
                          <a:cs typeface="Lucida Grande"/>
                        </a:rPr>
                        <a:t>а</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291027844"/>
                  </a:ext>
                </a:extLst>
              </a:tr>
              <a:tr h="0">
                <a:tc>
                  <a:txBody>
                    <a:bodyPr/>
                    <a:lstStyle/>
                    <a:p>
                      <a:pPr algn="just"/>
                      <a:r>
                        <a:rPr lang="en-GB" sz="2400" b="1" dirty="0">
                          <a:effectLst/>
                          <a:latin typeface="Calibri" panose="020F0502020204030204" pitchFamily="34" charset="0"/>
                          <a:ea typeface="PMingLiU" panose="02020500000000000000" pitchFamily="18" charset="-120"/>
                          <a:cs typeface="Lucida Grande"/>
                        </a:rPr>
                        <a:t>2Pl</a:t>
                      </a: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тенд</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н</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деч</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Lucida Grande"/>
                        </a:rPr>
                        <a:t>посн</a:t>
                      </a:r>
                      <a:r>
                        <a:rPr lang="en-US" sz="2400" b="1" dirty="0" err="1">
                          <a:effectLst/>
                          <a:latin typeface="Calibri" panose="020F0502020204030204" pitchFamily="34" charset="0"/>
                          <a:ea typeface="PMingLiU" panose="02020500000000000000" pitchFamily="18" charset="-120"/>
                          <a:cs typeface="Lucida Grande"/>
                        </a:rPr>
                        <a:t>а</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773120333"/>
                  </a:ext>
                </a:extLst>
              </a:tr>
              <a:tr h="0">
                <a:tc>
                  <a:txBody>
                    <a:bodyPr/>
                    <a:lstStyle/>
                    <a:p>
                      <a:pPr algn="just"/>
                      <a:r>
                        <a:rPr lang="en-GB" sz="2400" b="1" dirty="0">
                          <a:effectLst/>
                          <a:latin typeface="Calibri" panose="020F0502020204030204" pitchFamily="34" charset="0"/>
                          <a:ea typeface="PMingLiU" panose="02020500000000000000" pitchFamily="18" charset="-120"/>
                          <a:cs typeface="Lucida Grande"/>
                        </a:rPr>
                        <a:t>3Pl</a:t>
                      </a: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н</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нын</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деч</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Lucida Grande"/>
                        </a:rPr>
                        <a:t>посн</a:t>
                      </a:r>
                      <a:r>
                        <a:rPr lang="en-US" sz="2400" b="1" dirty="0" err="1">
                          <a:effectLst/>
                          <a:latin typeface="Calibri" panose="020F0502020204030204" pitchFamily="34" charset="0"/>
                          <a:ea typeface="PMingLiU" panose="02020500000000000000" pitchFamily="18" charset="-120"/>
                          <a:cs typeface="Lucida Grande"/>
                        </a:rPr>
                        <a:t>а</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134263335"/>
                  </a:ext>
                </a:extLst>
              </a:tr>
            </a:tbl>
          </a:graphicData>
        </a:graphic>
      </p:graphicFrame>
    </p:spTree>
    <p:extLst>
      <p:ext uri="{BB962C8B-B14F-4D97-AF65-F5344CB8AC3E}">
        <p14:creationId xmlns:p14="http://schemas.microsoft.com/office/powerpoint/2010/main" val="899283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31</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11</a:t>
            </a:fld>
            <a:endParaRPr lang="en-GB"/>
          </a:p>
        </p:txBody>
      </p:sp>
    </p:spTree>
    <p:extLst>
      <p:ext uri="{BB962C8B-B14F-4D97-AF65-F5344CB8AC3E}">
        <p14:creationId xmlns:p14="http://schemas.microsoft.com/office/powerpoint/2010/main" val="1120362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12</a:t>
            </a:fld>
            <a:endParaRPr lang="en-GB"/>
          </a:p>
        </p:txBody>
      </p:sp>
      <p:sp>
        <p:nvSpPr>
          <p:cNvPr id="7" name="TextBox 6">
            <a:extLst>
              <a:ext uri="{FF2B5EF4-FFF2-40B4-BE49-F238E27FC236}">
                <a16:creationId xmlns:a16="http://schemas.microsoft.com/office/drawing/2014/main" id="{75F1931E-D123-4BD7-B0A4-ECB8E4FF4402}"/>
              </a:ext>
            </a:extLst>
          </p:cNvPr>
          <p:cNvSpPr txBox="1"/>
          <p:nvPr/>
        </p:nvSpPr>
        <p:spPr>
          <a:xfrm>
            <a:off x="838200" y="1533415"/>
            <a:ext cx="473132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a) </a:t>
            </a:r>
            <a:r>
              <a:rPr lang="az-Cyrl-AZ" dirty="0">
                <a:latin typeface="Calibri" panose="020F0502020204030204" pitchFamily="34" charset="0"/>
                <a:ea typeface="PMingLiU" panose="02020500000000000000" pitchFamily="18" charset="-120"/>
              </a:rPr>
              <a:t>ка</a:t>
            </a:r>
            <a:r>
              <a:rPr lang="az-Cyrl-AZ" b="1" dirty="0">
                <a:latin typeface="Calibri" panose="020F0502020204030204" pitchFamily="34" charset="0"/>
                <a:ea typeface="PMingLiU" panose="02020500000000000000" pitchFamily="18" charset="-120"/>
              </a:rPr>
              <a:t>я</a:t>
            </a:r>
            <a:r>
              <a:rPr lang="az-Cyrl-AZ" dirty="0">
                <a:latin typeface="Calibri" panose="020F0502020204030204" pitchFamily="34" charset="0"/>
                <a:ea typeface="PMingLiU" panose="02020500000000000000" pitchFamily="18" charset="-120"/>
              </a:rPr>
              <a:t>ш (</a:t>
            </a:r>
            <a:r>
              <a:rPr lang="en-GB" dirty="0">
                <a:latin typeface="Calibri" panose="020F0502020204030204" pitchFamily="34" charset="0"/>
                <a:ea typeface="PMingLiU" panose="02020500000000000000" pitchFamily="18" charset="-120"/>
              </a:rPr>
              <a:t>-</a:t>
            </a:r>
            <a:r>
              <a:rPr lang="az-Cyrl-AZ" dirty="0">
                <a:latin typeface="Calibri" panose="020F0502020204030204" pitchFamily="34" charset="0"/>
                <a:ea typeface="PMingLiU" panose="02020500000000000000" pitchFamily="18" charset="-120"/>
              </a:rPr>
              <a:t>ем) ‘</a:t>
            </a:r>
            <a:r>
              <a:rPr lang="en-GB" dirty="0">
                <a:latin typeface="Calibri" panose="020F0502020204030204" pitchFamily="34" charset="0"/>
                <a:ea typeface="PMingLiU" panose="02020500000000000000" pitchFamily="18" charset="-120"/>
              </a:rPr>
              <a:t>to go’</a:t>
            </a:r>
            <a:endParaRPr lang="en-GB" dirty="0"/>
          </a:p>
        </p:txBody>
      </p:sp>
      <p:graphicFrame>
        <p:nvGraphicFramePr>
          <p:cNvPr id="2" name="Table 1">
            <a:extLst>
              <a:ext uri="{FF2B5EF4-FFF2-40B4-BE49-F238E27FC236}">
                <a16:creationId xmlns:a16="http://schemas.microsoft.com/office/drawing/2014/main" id="{36B088E8-70D3-447E-A532-94645D85DD15}"/>
              </a:ext>
            </a:extLst>
          </p:cNvPr>
          <p:cNvGraphicFramePr>
            <a:graphicFrameLocks noGrp="1"/>
          </p:cNvGraphicFramePr>
          <p:nvPr>
            <p:extLst>
              <p:ext uri="{D42A27DB-BD31-4B8C-83A1-F6EECF244321}">
                <p14:modId xmlns:p14="http://schemas.microsoft.com/office/powerpoint/2010/main" val="1266086797"/>
              </p:ext>
            </p:extLst>
          </p:nvPr>
        </p:nvGraphicFramePr>
        <p:xfrm>
          <a:off x="704850" y="2097318"/>
          <a:ext cx="10648950" cy="1727279"/>
        </p:xfrm>
        <a:graphic>
          <a:graphicData uri="http://schemas.openxmlformats.org/drawingml/2006/table">
            <a:tbl>
              <a:tblPr firstRow="1" firstCol="1" bandRow="1" bandCol="1">
                <a:tableStyleId>{5940675A-B579-460E-94D1-54222C63F5DA}</a:tableStyleId>
              </a:tblPr>
              <a:tblGrid>
                <a:gridCol w="5324475">
                  <a:extLst>
                    <a:ext uri="{9D8B030D-6E8A-4147-A177-3AD203B41FA5}">
                      <a16:colId xmlns:a16="http://schemas.microsoft.com/office/drawing/2014/main" val="2452717924"/>
                    </a:ext>
                  </a:extLst>
                </a:gridCol>
                <a:gridCol w="5324475">
                  <a:extLst>
                    <a:ext uri="{9D8B030D-6E8A-4147-A177-3AD203B41FA5}">
                      <a16:colId xmlns:a16="http://schemas.microsoft.com/office/drawing/2014/main" val="1322263729"/>
                    </a:ext>
                  </a:extLst>
                </a:gridCol>
              </a:tblGrid>
              <a:tr h="43182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Йыв</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ным</a:t>
                      </a:r>
                      <a:r>
                        <a:rPr lang="en-US" sz="2000" b="1" dirty="0">
                          <a:effectLst/>
                          <a:latin typeface="Calibri" panose="020F0502020204030204" pitchFamily="34" charset="0"/>
                          <a:ea typeface="PMingLiU" panose="02020500000000000000" pitchFamily="18" charset="-120"/>
                          <a:cs typeface="Calibri" panose="020F0502020204030204" pitchFamily="34" charset="0"/>
                        </a:rPr>
                        <a:t> </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жын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Ан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йошкарг</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н</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ка</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я</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Seeing </a:t>
                      </a:r>
                      <a:r>
                        <a:rPr lang="en-US" sz="2000" dirty="0" err="1">
                          <a:effectLst/>
                          <a:latin typeface="Calibri" panose="020F0502020204030204" pitchFamily="34" charset="0"/>
                          <a:ea typeface="PMingLiU" panose="02020500000000000000" pitchFamily="18" charset="-120"/>
                          <a:cs typeface="Calibri" panose="020F0502020204030204" pitchFamily="34" charset="0"/>
                        </a:rPr>
                        <a:t>Yyvan</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Anush</a:t>
                      </a:r>
                      <a:r>
                        <a:rPr lang="en-US" sz="2000">
                          <a:effectLst/>
                          <a:latin typeface="Calibri" panose="020F0502020204030204" pitchFamily="34" charset="0"/>
                          <a:ea typeface="PMingLiU" panose="02020500000000000000" pitchFamily="18" charset="-120"/>
                          <a:cs typeface="Calibri" panose="020F0502020204030204" pitchFamily="34" charset="0"/>
                        </a:rPr>
                        <a:t> blushes.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48154421"/>
                  </a:ext>
                </a:extLst>
              </a:tr>
              <a:tr h="863639">
                <a:tc>
                  <a:txBody>
                    <a:bodyPr/>
                    <a:lstStyle/>
                    <a:p>
                      <a:pPr algn="l"/>
                      <a:r>
                        <a:rPr lang="de-AT" sz="2000" dirty="0">
                          <a:effectLst/>
                          <a:latin typeface="Calibri" panose="020F0502020204030204" pitchFamily="34" charset="0"/>
                          <a:ea typeface="PMingLiU" panose="02020500000000000000" pitchFamily="18" charset="-120"/>
                          <a:cs typeface="Calibri" panose="020F0502020204030204" pitchFamily="34" charset="0"/>
                        </a:rPr>
                        <a:t>1696-</a:t>
                      </a:r>
                      <a:r>
                        <a:rPr lang="en-US" sz="2000" dirty="0" err="1">
                          <a:effectLst/>
                          <a:latin typeface="Calibri" panose="020F0502020204030204" pitchFamily="34" charset="0"/>
                          <a:ea typeface="PMingLiU" panose="02020500000000000000" pitchFamily="18" charset="-120"/>
                          <a:cs typeface="Calibri" panose="020F0502020204030204" pitchFamily="34" charset="0"/>
                        </a:rPr>
                        <a:t>шо</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000" dirty="0" err="1">
                          <a:effectLst/>
                          <a:latin typeface="Calibri" panose="020F0502020204030204" pitchFamily="34" charset="0"/>
                          <a:ea typeface="PMingLiU" panose="02020500000000000000" pitchFamily="18" charset="-120"/>
                          <a:cs typeface="Calibri" panose="020F0502020204030204" pitchFamily="34" charset="0"/>
                        </a:rPr>
                        <a:t>йыште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пеш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куг</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пож</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р</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г</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дым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п</a:t>
                      </a:r>
                      <a:r>
                        <a:rPr lang="en-US" sz="2000" b="1" dirty="0" err="1">
                          <a:effectLst/>
                          <a:latin typeface="Calibri" panose="020F0502020204030204" pitchFamily="34" charset="0"/>
                          <a:ea typeface="PMingLiU" panose="02020500000000000000" pitchFamily="18" charset="-120"/>
                          <a:cs typeface="Calibri" panose="020F0502020204030204" pitchFamily="34" charset="0"/>
                        </a:rPr>
                        <a:t>ӱ</a:t>
                      </a:r>
                      <a:r>
                        <a:rPr lang="en-US" sz="2000" dirty="0" err="1">
                          <a:effectLst/>
                          <a:latin typeface="Calibri" panose="020F0502020204030204" pitchFamily="34" charset="0"/>
                          <a:ea typeface="PMingLiU" panose="02020500000000000000" pitchFamily="18" charset="-120"/>
                          <a:cs typeface="Calibri" panose="020F0502020204030204" pitchFamily="34" charset="0"/>
                        </a:rPr>
                        <a:t>тынь</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карм</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йӱл</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н</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ка</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н</a:t>
                      </a:r>
                      <a:r>
                        <a:rPr lang="de-AT"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In 1696, the whole fortress burned to the ground in a massive fire.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73065868"/>
                  </a:ext>
                </a:extLst>
              </a:tr>
              <a:tr h="43182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дын т</a:t>
                      </a:r>
                      <a:r>
                        <a:rPr lang="en-US" sz="2000" b="1">
                          <a:effectLst/>
                          <a:latin typeface="Calibri" panose="020F0502020204030204" pitchFamily="34" charset="0"/>
                          <a:ea typeface="MS Mincho" panose="02020609040205080304" pitchFamily="49" charset="-128"/>
                          <a:cs typeface="Calibri" panose="020F0502020204030204" pitchFamily="34" charset="0"/>
                        </a:rPr>
                        <a:t>ӱ</a:t>
                      </a:r>
                      <a:r>
                        <a:rPr lang="en-US" sz="2000">
                          <a:effectLst/>
                          <a:latin typeface="Calibri" panose="020F0502020204030204" pitchFamily="34" charset="0"/>
                          <a:ea typeface="PMingLiU" panose="02020500000000000000" pitchFamily="18" charset="-120"/>
                          <a:cs typeface="Calibri" panose="020F0502020204030204" pitchFamily="34" charset="0"/>
                        </a:rPr>
                        <a:t>рвыж</a:t>
                      </a:r>
                      <a:r>
                        <a:rPr lang="en-US" sz="2000">
                          <a:effectLst/>
                          <a:latin typeface="Calibri" panose="020F0502020204030204" pitchFamily="34" charset="0"/>
                          <a:ea typeface="MS Mincho" panose="02020609040205080304" pitchFamily="49" charset="-128"/>
                          <a:cs typeface="Calibri" panose="020F0502020204030204" pitchFamily="34" charset="0"/>
                        </a:rPr>
                        <a:t>ӧ</a:t>
                      </a:r>
                      <a:r>
                        <a:rPr lang="en-US" sz="2000">
                          <a:effectLst/>
                          <a:latin typeface="Calibri" panose="020F0502020204030204" pitchFamily="34" charset="0"/>
                          <a:ea typeface="PMingLiU" panose="02020500000000000000" pitchFamily="18" charset="-120"/>
                          <a:cs typeface="Calibri" panose="020F0502020204030204" pitchFamily="34" charset="0"/>
                        </a:rPr>
                        <a:t> лыб-лыб </a:t>
                      </a:r>
                      <a:r>
                        <a:rPr lang="en-US" sz="2000" u="sng">
                          <a:effectLst/>
                          <a:latin typeface="Calibri" panose="020F0502020204030204" pitchFamily="34" charset="0"/>
                          <a:ea typeface="PMingLiU" panose="02020500000000000000" pitchFamily="18" charset="-120"/>
                          <a:cs typeface="Calibri" panose="020F0502020204030204" pitchFamily="34" charset="0"/>
                        </a:rPr>
                        <a:t>л</a:t>
                      </a:r>
                      <a:r>
                        <a:rPr lang="en-US" sz="2000" b="1" u="sng">
                          <a:effectLst/>
                          <a:latin typeface="Calibri" panose="020F0502020204030204" pitchFamily="34" charset="0"/>
                          <a:ea typeface="PMingLiU" panose="02020500000000000000" pitchFamily="18" charset="-120"/>
                          <a:cs typeface="Calibri" panose="020F0502020204030204" pitchFamily="34" charset="0"/>
                        </a:rPr>
                        <a:t>и</a:t>
                      </a:r>
                      <a:r>
                        <a:rPr lang="en-US" sz="2000" u="sng">
                          <a:effectLst/>
                          <a:latin typeface="Calibri" panose="020F0502020204030204" pitchFamily="34" charset="0"/>
                          <a:ea typeface="PMingLiU" panose="02020500000000000000" pitchFamily="18" charset="-120"/>
                          <a:cs typeface="Calibri" panose="020F0502020204030204" pitchFamily="34" charset="0"/>
                        </a:rPr>
                        <a:t>йын к</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йыш</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His/her lips shivered.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99780780"/>
                  </a:ext>
                </a:extLst>
              </a:tr>
            </a:tbl>
          </a:graphicData>
        </a:graphic>
      </p:graphicFrame>
      <p:graphicFrame>
        <p:nvGraphicFramePr>
          <p:cNvPr id="10" name="Table 9">
            <a:extLst>
              <a:ext uri="{FF2B5EF4-FFF2-40B4-BE49-F238E27FC236}">
                <a16:creationId xmlns:a16="http://schemas.microsoft.com/office/drawing/2014/main" id="{AB6F2EF1-7A6D-4A71-A8A7-5BA9BD23329B}"/>
              </a:ext>
            </a:extLst>
          </p:cNvPr>
          <p:cNvGraphicFramePr>
            <a:graphicFrameLocks noGrp="1"/>
          </p:cNvGraphicFramePr>
          <p:nvPr>
            <p:extLst>
              <p:ext uri="{D42A27DB-BD31-4B8C-83A1-F6EECF244321}">
                <p14:modId xmlns:p14="http://schemas.microsoft.com/office/powerpoint/2010/main" val="1695950052"/>
              </p:ext>
            </p:extLst>
          </p:nvPr>
        </p:nvGraphicFramePr>
        <p:xfrm>
          <a:off x="704850" y="4432831"/>
          <a:ext cx="10648950" cy="1835073"/>
        </p:xfrm>
        <a:graphic>
          <a:graphicData uri="http://schemas.openxmlformats.org/drawingml/2006/table">
            <a:tbl>
              <a:tblPr firstRow="1" firstCol="1" bandRow="1" bandCol="1">
                <a:tableStyleId>{5940675A-B579-460E-94D1-54222C63F5DA}</a:tableStyleId>
              </a:tblPr>
              <a:tblGrid>
                <a:gridCol w="5324475">
                  <a:extLst>
                    <a:ext uri="{9D8B030D-6E8A-4147-A177-3AD203B41FA5}">
                      <a16:colId xmlns:a16="http://schemas.microsoft.com/office/drawing/2014/main" val="2452717924"/>
                    </a:ext>
                  </a:extLst>
                </a:gridCol>
                <a:gridCol w="5324475">
                  <a:extLst>
                    <a:ext uri="{9D8B030D-6E8A-4147-A177-3AD203B41FA5}">
                      <a16:colId xmlns:a16="http://schemas.microsoft.com/office/drawing/2014/main" val="1322263729"/>
                    </a:ext>
                  </a:extLst>
                </a:gridCol>
              </a:tblGrid>
              <a:tr h="611691">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йык-влак ш</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кшо в</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лыш </a:t>
                      </a:r>
                      <a:r>
                        <a:rPr lang="en-US" sz="2000" u="sng">
                          <a:effectLst/>
                          <a:latin typeface="Calibri" panose="020F0502020204030204" pitchFamily="34" charset="0"/>
                          <a:ea typeface="PMingLiU" panose="02020500000000000000" pitchFamily="18" charset="-120"/>
                          <a:cs typeface="Calibri" panose="020F0502020204030204" pitchFamily="34" charset="0"/>
                        </a:rPr>
                        <a:t>чоҥешт</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ка</a:t>
                      </a:r>
                      <a:r>
                        <a:rPr lang="en-US" sz="2000" b="1" u="sng">
                          <a:effectLst/>
                          <a:latin typeface="Calibri" panose="020F0502020204030204" pitchFamily="34" charset="0"/>
                          <a:ea typeface="PMingLiU" panose="02020500000000000000" pitchFamily="18" charset="-120"/>
                          <a:cs typeface="Calibri" panose="020F0502020204030204" pitchFamily="34" charset="0"/>
                        </a:rPr>
                        <a:t>я</a:t>
                      </a:r>
                      <a:r>
                        <a:rPr lang="en-US" sz="2000" u="sng">
                          <a:effectLst/>
                          <a:latin typeface="Calibri" panose="020F0502020204030204" pitchFamily="34" charset="0"/>
                          <a:ea typeface="PMingLiU" panose="02020500000000000000" pitchFamily="18" charset="-120"/>
                          <a:cs typeface="Calibri" panose="020F0502020204030204" pitchFamily="34" charset="0"/>
                        </a:rPr>
                        <a:t>т</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Birds fly off to warmer countries.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48154421"/>
                  </a:ext>
                </a:extLst>
              </a:tr>
              <a:tr h="611691">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Шукш </a:t>
                      </a:r>
                      <a:r>
                        <a:rPr lang="en-US" sz="2000" u="sng">
                          <a:effectLst/>
                          <a:latin typeface="Calibri" panose="020F0502020204030204" pitchFamily="34" charset="0"/>
                          <a:ea typeface="PMingLiU" panose="02020500000000000000" pitchFamily="18" charset="-120"/>
                          <a:cs typeface="Calibri" panose="020F0502020204030204" pitchFamily="34" charset="0"/>
                        </a:rPr>
                        <a:t>н</a:t>
                      </a:r>
                      <a:r>
                        <a:rPr lang="en-US" sz="2000" b="1" u="sng">
                          <a:effectLst/>
                          <a:latin typeface="Calibri" panose="020F0502020204030204" pitchFamily="34" charset="0"/>
                          <a:ea typeface="PMingLiU" panose="02020500000000000000" pitchFamily="18" charset="-120"/>
                          <a:cs typeface="Calibri" panose="020F0502020204030204" pitchFamily="34" charset="0"/>
                        </a:rPr>
                        <a:t>у</a:t>
                      </a:r>
                      <a:r>
                        <a:rPr lang="en-US" sz="2000" u="sng">
                          <a:effectLst/>
                          <a:latin typeface="Calibri" panose="020F0502020204030204" pitchFamily="34" charset="0"/>
                          <a:ea typeface="PMingLiU" panose="02020500000000000000" pitchFamily="18" charset="-120"/>
                          <a:cs typeface="Calibri" panose="020F0502020204030204" pitchFamily="34" charset="0"/>
                        </a:rPr>
                        <a:t>шкын ка</a:t>
                      </a:r>
                      <a:r>
                        <a:rPr lang="en-US" sz="2000" b="1" u="sng">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The worm is crawling away.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73065868"/>
                  </a:ext>
                </a:extLst>
              </a:tr>
              <a:tr h="611691">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Вес с</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рыш </a:t>
                      </a:r>
                      <a:r>
                        <a:rPr lang="en-US" sz="2000" b="1" u="sng">
                          <a:effectLst/>
                          <a:latin typeface="Calibri" panose="020F0502020204030204" pitchFamily="34" charset="0"/>
                          <a:ea typeface="PMingLiU" panose="02020500000000000000" pitchFamily="18" charset="-120"/>
                          <a:cs typeface="Calibri" panose="020F0502020204030204" pitchFamily="34" charset="0"/>
                        </a:rPr>
                        <a:t>и</a:t>
                      </a:r>
                      <a:r>
                        <a:rPr lang="en-US" sz="2000" u="sng">
                          <a:effectLst/>
                          <a:latin typeface="Calibri" panose="020F0502020204030204" pitchFamily="34" charset="0"/>
                          <a:ea typeface="PMingLiU" panose="02020500000000000000" pitchFamily="18" charset="-120"/>
                          <a:cs typeface="Calibri" panose="020F0502020204030204" pitchFamily="34" charset="0"/>
                        </a:rPr>
                        <a:t>йын ка</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(S)he swam to the other shore.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99780780"/>
                  </a:ext>
                </a:extLst>
              </a:tr>
            </a:tbl>
          </a:graphicData>
        </a:graphic>
      </p:graphicFrame>
      <p:sp>
        <p:nvSpPr>
          <p:cNvPr id="13" name="TextBox 12">
            <a:extLst>
              <a:ext uri="{FF2B5EF4-FFF2-40B4-BE49-F238E27FC236}">
                <a16:creationId xmlns:a16="http://schemas.microsoft.com/office/drawing/2014/main" id="{6BF162E7-D2B5-418A-A9A9-56D381F4A1F8}"/>
              </a:ext>
            </a:extLst>
          </p:cNvPr>
          <p:cNvSpPr txBox="1"/>
          <p:nvPr/>
        </p:nvSpPr>
        <p:spPr>
          <a:xfrm>
            <a:off x="10639425" y="1572736"/>
            <a:ext cx="714375" cy="523220"/>
          </a:xfrm>
          <a:prstGeom prst="rect">
            <a:avLst/>
          </a:prstGeom>
          <a:noFill/>
        </p:spPr>
        <p:txBody>
          <a:bodyPr wrap="square">
            <a:spAutoFit/>
          </a:bodyPr>
          <a:lstStyle/>
          <a:p>
            <a:pPr algn="r"/>
            <a:r>
              <a:rPr lang="en-GB" sz="2800" dirty="0"/>
              <a:t>💥</a:t>
            </a:r>
          </a:p>
        </p:txBody>
      </p:sp>
      <p:sp>
        <p:nvSpPr>
          <p:cNvPr id="14" name="TextBox 13">
            <a:extLst>
              <a:ext uri="{FF2B5EF4-FFF2-40B4-BE49-F238E27FC236}">
                <a16:creationId xmlns:a16="http://schemas.microsoft.com/office/drawing/2014/main" id="{1DF31E5E-FF96-4128-8C08-33E28E62ED7E}"/>
              </a:ext>
            </a:extLst>
          </p:cNvPr>
          <p:cNvSpPr txBox="1"/>
          <p:nvPr/>
        </p:nvSpPr>
        <p:spPr>
          <a:xfrm>
            <a:off x="10639425" y="3913043"/>
            <a:ext cx="714375" cy="523220"/>
          </a:xfrm>
          <a:prstGeom prst="rect">
            <a:avLst/>
          </a:prstGeom>
          <a:noFill/>
        </p:spPr>
        <p:txBody>
          <a:bodyPr wrap="square">
            <a:spAutoFit/>
          </a:bodyPr>
          <a:lstStyle/>
          <a:p>
            <a:pPr algn="r"/>
            <a:r>
              <a:rPr lang="en-GB" sz="2800" dirty="0"/>
              <a:t>➡️</a:t>
            </a:r>
          </a:p>
        </p:txBody>
      </p:sp>
    </p:spTree>
    <p:extLst>
      <p:ext uri="{BB962C8B-B14F-4D97-AF65-F5344CB8AC3E}">
        <p14:creationId xmlns:p14="http://schemas.microsoft.com/office/powerpoint/2010/main" val="201306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13</a:t>
            </a:fld>
            <a:endParaRPr lang="en-GB"/>
          </a:p>
        </p:txBody>
      </p:sp>
      <p:sp>
        <p:nvSpPr>
          <p:cNvPr id="7" name="TextBox 6">
            <a:extLst>
              <a:ext uri="{FF2B5EF4-FFF2-40B4-BE49-F238E27FC236}">
                <a16:creationId xmlns:a16="http://schemas.microsoft.com/office/drawing/2014/main" id="{75F1931E-D123-4BD7-B0A4-ECB8E4FF4402}"/>
              </a:ext>
            </a:extLst>
          </p:cNvPr>
          <p:cNvSpPr txBox="1"/>
          <p:nvPr/>
        </p:nvSpPr>
        <p:spPr>
          <a:xfrm>
            <a:off x="704850" y="1533415"/>
            <a:ext cx="486467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b) </a:t>
            </a:r>
            <a:r>
              <a:rPr lang="en-GB" dirty="0" err="1">
                <a:latin typeface="Calibri" panose="020F0502020204030204" pitchFamily="34" charset="0"/>
                <a:ea typeface="PMingLiU" panose="02020500000000000000" pitchFamily="18" charset="-120"/>
              </a:rPr>
              <a:t>кошт</a:t>
            </a:r>
            <a:r>
              <a:rPr lang="en-GB" b="1" dirty="0" err="1">
                <a:latin typeface="Calibri" panose="020F0502020204030204" pitchFamily="34" charset="0"/>
                <a:ea typeface="PMingLiU" panose="02020500000000000000" pitchFamily="18" charset="-120"/>
              </a:rPr>
              <a:t>а</a:t>
            </a:r>
            <a:r>
              <a:rPr lang="en-GB" dirty="0" err="1">
                <a:latin typeface="Calibri" panose="020F0502020204030204" pitchFamily="34" charset="0"/>
                <a:ea typeface="PMingLiU" panose="02020500000000000000" pitchFamily="18" charset="-120"/>
              </a:rPr>
              <a:t>ш</a:t>
            </a:r>
            <a:r>
              <a:rPr lang="en-GB" dirty="0">
                <a:latin typeface="Calibri" panose="020F0502020204030204" pitchFamily="34" charset="0"/>
                <a:ea typeface="PMingLiU" panose="02020500000000000000" pitchFamily="18" charset="-120"/>
              </a:rPr>
              <a:t> (-</a:t>
            </a:r>
            <a:r>
              <a:rPr lang="en-GB" dirty="0" err="1">
                <a:latin typeface="Calibri" panose="020F0502020204030204" pitchFamily="34" charset="0"/>
                <a:ea typeface="PMingLiU" panose="02020500000000000000" pitchFamily="18" charset="-120"/>
              </a:rPr>
              <a:t>ам</a:t>
            </a:r>
            <a:r>
              <a:rPr lang="en-GB" dirty="0">
                <a:latin typeface="Calibri" panose="020F0502020204030204" pitchFamily="34" charset="0"/>
                <a:ea typeface="PMingLiU" panose="02020500000000000000" pitchFamily="18" charset="-120"/>
              </a:rPr>
              <a:t>) </a:t>
            </a:r>
            <a:r>
              <a:rPr lang="az-Cyrl-AZ" dirty="0">
                <a:latin typeface="Calibri" panose="020F0502020204030204" pitchFamily="34" charset="0"/>
                <a:ea typeface="PMingLiU" panose="02020500000000000000" pitchFamily="18" charset="-120"/>
              </a:rPr>
              <a:t>‘</a:t>
            </a:r>
            <a:r>
              <a:rPr lang="en-GB" dirty="0">
                <a:latin typeface="Calibri" panose="020F0502020204030204" pitchFamily="34" charset="0"/>
                <a:ea typeface="PMingLiU" panose="02020500000000000000" pitchFamily="18" charset="-120"/>
              </a:rPr>
              <a:t>to go’</a:t>
            </a:r>
            <a:endParaRPr lang="en-GB" dirty="0"/>
          </a:p>
        </p:txBody>
      </p:sp>
      <p:graphicFrame>
        <p:nvGraphicFramePr>
          <p:cNvPr id="2" name="Table 1">
            <a:extLst>
              <a:ext uri="{FF2B5EF4-FFF2-40B4-BE49-F238E27FC236}">
                <a16:creationId xmlns:a16="http://schemas.microsoft.com/office/drawing/2014/main" id="{36B088E8-70D3-447E-A532-94645D85DD15}"/>
              </a:ext>
            </a:extLst>
          </p:cNvPr>
          <p:cNvGraphicFramePr>
            <a:graphicFrameLocks noGrp="1"/>
          </p:cNvGraphicFramePr>
          <p:nvPr>
            <p:extLst>
              <p:ext uri="{D42A27DB-BD31-4B8C-83A1-F6EECF244321}">
                <p14:modId xmlns:p14="http://schemas.microsoft.com/office/powerpoint/2010/main" val="2727215315"/>
              </p:ext>
            </p:extLst>
          </p:nvPr>
        </p:nvGraphicFramePr>
        <p:xfrm>
          <a:off x="704850" y="2097318"/>
          <a:ext cx="10648950" cy="3227266"/>
        </p:xfrm>
        <a:graphic>
          <a:graphicData uri="http://schemas.openxmlformats.org/drawingml/2006/table">
            <a:tbl>
              <a:tblPr firstRow="1" firstCol="1" bandRow="1" bandCol="1">
                <a:tableStyleId>{5940675A-B579-460E-94D1-54222C63F5DA}</a:tableStyleId>
              </a:tblPr>
              <a:tblGrid>
                <a:gridCol w="5324475">
                  <a:extLst>
                    <a:ext uri="{9D8B030D-6E8A-4147-A177-3AD203B41FA5}">
                      <a16:colId xmlns:a16="http://schemas.microsoft.com/office/drawing/2014/main" val="2452717924"/>
                    </a:ext>
                  </a:extLst>
                </a:gridCol>
                <a:gridCol w="5324475">
                  <a:extLst>
                    <a:ext uri="{9D8B030D-6E8A-4147-A177-3AD203B41FA5}">
                      <a16:colId xmlns:a16="http://schemas.microsoft.com/office/drawing/2014/main" val="1322263729"/>
                    </a:ext>
                  </a:extLst>
                </a:gridCol>
              </a:tblGrid>
              <a:tr h="782349">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Туг</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 гын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 Йыв</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Кырл</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 в</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йым </a:t>
                      </a:r>
                      <a:r>
                        <a:rPr lang="en-US" sz="2000" u="sng">
                          <a:effectLst/>
                          <a:latin typeface="Calibri" panose="020F0502020204030204" pitchFamily="34" charset="0"/>
                          <a:ea typeface="PMingLiU" panose="02020500000000000000" pitchFamily="18" charset="-120"/>
                          <a:cs typeface="Calibri" panose="020F0502020204030204" pitchFamily="34" charset="0"/>
                        </a:rPr>
                        <a:t>сак</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к</a:t>
                      </a:r>
                      <a:r>
                        <a:rPr lang="en-US" sz="2000" b="1" u="sng">
                          <a:effectLst/>
                          <a:latin typeface="Calibri" panose="020F0502020204030204" pitchFamily="34" charset="0"/>
                          <a:ea typeface="PMingLiU" panose="02020500000000000000" pitchFamily="18" charset="-120"/>
                          <a:cs typeface="Calibri" panose="020F0502020204030204" pitchFamily="34" charset="0"/>
                        </a:rPr>
                        <a:t>о</a:t>
                      </a:r>
                      <a:r>
                        <a:rPr lang="en-US" sz="2000" u="sng">
                          <a:effectLst/>
                          <a:latin typeface="Calibri" panose="020F0502020204030204" pitchFamily="34" charset="0"/>
                          <a:ea typeface="PMingLiU" panose="02020500000000000000" pitchFamily="18" charset="-120"/>
                          <a:cs typeface="Calibri" panose="020F0502020204030204" pitchFamily="34" charset="0"/>
                        </a:rPr>
                        <a:t>штын </a:t>
                      </a:r>
                      <a:r>
                        <a:rPr lang="en-US" sz="2000" b="1" u="sng">
                          <a:effectLst/>
                          <a:latin typeface="Calibri" panose="020F0502020204030204" pitchFamily="34" charset="0"/>
                          <a:ea typeface="PMingLiU" panose="02020500000000000000" pitchFamily="18" charset="-120"/>
                          <a:cs typeface="Calibri" panose="020F0502020204030204" pitchFamily="34" charset="0"/>
                        </a:rPr>
                        <a:t>о</a:t>
                      </a:r>
                      <a:r>
                        <a:rPr lang="en-US" sz="2000" u="sng">
                          <a:effectLst/>
                          <a:latin typeface="Calibri" panose="020F0502020204030204" pitchFamily="34" charset="0"/>
                          <a:ea typeface="PMingLiU" panose="02020500000000000000" pitchFamily="18" charset="-120"/>
                          <a:cs typeface="Calibri" panose="020F0502020204030204" pitchFamily="34" charset="0"/>
                        </a:rPr>
                        <a:t>гыл</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Nevertheless, Yyvan Kyrlya didn’t hang his head.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48154421"/>
                  </a:ext>
                </a:extLst>
              </a:tr>
              <a:tr h="1108378">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Мар</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й кунд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мыш ч</a:t>
                      </a:r>
                      <a:r>
                        <a:rPr lang="en-US" sz="2000" b="1">
                          <a:effectLst/>
                          <a:latin typeface="Calibri" panose="020F0502020204030204" pitchFamily="34" charset="0"/>
                          <a:ea typeface="PMingLiU" panose="02020500000000000000" pitchFamily="18" charset="-120"/>
                          <a:cs typeface="Calibri" panose="020F0502020204030204" pitchFamily="34" charset="0"/>
                        </a:rPr>
                        <a:t>ӱ</a:t>
                      </a:r>
                      <a:r>
                        <a:rPr lang="en-US" sz="2000">
                          <a:effectLst/>
                          <a:latin typeface="Calibri" panose="020F0502020204030204" pitchFamily="34" charset="0"/>
                          <a:ea typeface="PMingLiU" panose="02020500000000000000" pitchFamily="18" charset="-120"/>
                          <a:cs typeface="Calibri" panose="020F0502020204030204" pitchFamily="34" charset="0"/>
                        </a:rPr>
                        <a:t>чкыдын вес элл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се 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нчызе-влак </a:t>
                      </a:r>
                      <a:r>
                        <a:rPr lang="en-US" sz="2000" u="sng">
                          <a:effectLst/>
                          <a:latin typeface="Calibri" panose="020F0502020204030204" pitchFamily="34" charset="0"/>
                          <a:ea typeface="PMingLiU" panose="02020500000000000000" pitchFamily="18" charset="-120"/>
                          <a:cs typeface="Calibri" panose="020F0502020204030204" pitchFamily="34" charset="0"/>
                        </a:rPr>
                        <a:t>т</a:t>
                      </a:r>
                      <a:r>
                        <a:rPr lang="en-US" sz="2000" b="1" u="sng">
                          <a:effectLst/>
                          <a:latin typeface="Calibri" panose="020F0502020204030204" pitchFamily="34" charset="0"/>
                          <a:ea typeface="PMingLiU" panose="02020500000000000000" pitchFamily="18" charset="-120"/>
                          <a:cs typeface="Calibri" panose="020F0502020204030204" pitchFamily="34" charset="0"/>
                        </a:rPr>
                        <a:t>о</a:t>
                      </a:r>
                      <a:r>
                        <a:rPr lang="en-US" sz="2000" u="sng">
                          <a:effectLst/>
                          <a:latin typeface="Calibri" panose="020F0502020204030204" pitchFamily="34" charset="0"/>
                          <a:ea typeface="PMingLiU" panose="02020500000000000000" pitchFamily="18" charset="-120"/>
                          <a:cs typeface="Calibri" panose="020F0502020204030204" pitchFamily="34" charset="0"/>
                        </a:rPr>
                        <a:t>лын к</a:t>
                      </a:r>
                      <a:r>
                        <a:rPr lang="en-US" sz="2000" b="1" u="sng">
                          <a:effectLst/>
                          <a:latin typeface="Calibri" panose="020F0502020204030204" pitchFamily="34" charset="0"/>
                          <a:ea typeface="PMingLiU" panose="02020500000000000000" pitchFamily="18" charset="-120"/>
                          <a:cs typeface="Calibri" panose="020F0502020204030204" pitchFamily="34" charset="0"/>
                        </a:rPr>
                        <a:t>о</a:t>
                      </a:r>
                      <a:r>
                        <a:rPr lang="en-US" sz="2000" u="sng">
                          <a:effectLst/>
                          <a:latin typeface="Calibri" panose="020F0502020204030204" pitchFamily="34" charset="0"/>
                          <a:ea typeface="PMingLiU" panose="02020500000000000000" pitchFamily="18" charset="-120"/>
                          <a:cs typeface="Calibri" panose="020F0502020204030204" pitchFamily="34" charset="0"/>
                        </a:rPr>
                        <a:t>штыныт</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Scholars from other countries frequently visited Mari lands.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73065868"/>
                  </a:ext>
                </a:extLst>
              </a:tr>
              <a:tr h="782349">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Ан</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ш, акажл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мом пӧлекл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шке с</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мынже эрт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к </a:t>
                      </a:r>
                      <a:r>
                        <a:rPr lang="en-US" sz="2000" u="sng">
                          <a:effectLst/>
                          <a:latin typeface="Calibri" panose="020F0502020204030204" pitchFamily="34" charset="0"/>
                          <a:ea typeface="PMingLiU" panose="02020500000000000000" pitchFamily="18" charset="-120"/>
                          <a:cs typeface="Calibri" panose="020F0502020204030204" pitchFamily="34" charset="0"/>
                        </a:rPr>
                        <a:t>шон</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кошт</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ш</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Anush</a:t>
                      </a:r>
                      <a:r>
                        <a:rPr lang="en-US" sz="2000" dirty="0">
                          <a:effectLst/>
                          <a:latin typeface="Calibri" panose="020F0502020204030204" pitchFamily="34" charset="0"/>
                          <a:ea typeface="PMingLiU" panose="02020500000000000000" pitchFamily="18" charset="-120"/>
                          <a:cs typeface="Calibri" panose="020F0502020204030204" pitchFamily="34" charset="0"/>
                        </a:rPr>
                        <a:t> is constantly thinking to herself what she could give her sister as a present.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99780780"/>
                  </a:ext>
                </a:extLst>
              </a:tr>
              <a:tr h="55419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Куп вокт</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 ш</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дым </a:t>
                      </a:r>
                      <a:r>
                        <a:rPr lang="en-US" sz="2000" u="sng">
                          <a:effectLst/>
                          <a:latin typeface="Calibri" panose="020F0502020204030204" pitchFamily="34" charset="0"/>
                          <a:ea typeface="PMingLiU" panose="02020500000000000000" pitchFamily="18" charset="-120"/>
                          <a:cs typeface="Calibri" panose="020F0502020204030204" pitchFamily="34" charset="0"/>
                        </a:rPr>
                        <a:t>сол</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к</a:t>
                      </a:r>
                      <a:r>
                        <a:rPr lang="en-US" sz="2000" b="1" u="sng">
                          <a:effectLst/>
                          <a:latin typeface="Calibri" panose="020F0502020204030204" pitchFamily="34" charset="0"/>
                          <a:ea typeface="PMingLiU" panose="02020500000000000000" pitchFamily="18" charset="-120"/>
                          <a:cs typeface="Calibri" panose="020F0502020204030204" pitchFamily="34" charset="0"/>
                        </a:rPr>
                        <a:t>о</a:t>
                      </a:r>
                      <a:r>
                        <a:rPr lang="en-US" sz="2000" u="sng">
                          <a:effectLst/>
                          <a:latin typeface="Calibri" panose="020F0502020204030204" pitchFamily="34" charset="0"/>
                          <a:ea typeface="PMingLiU" panose="02020500000000000000" pitchFamily="18" charset="-120"/>
                          <a:cs typeface="Calibri" panose="020F0502020204030204" pitchFamily="34" charset="0"/>
                        </a:rPr>
                        <a:t>штын</a:t>
                      </a:r>
                      <a:r>
                        <a:rPr lang="en-US" sz="2000">
                          <a:effectLst/>
                          <a:latin typeface="Calibri" panose="020F0502020204030204" pitchFamily="34" charset="0"/>
                          <a:ea typeface="PMingLiU" panose="02020500000000000000" pitchFamily="18" charset="-120"/>
                          <a:cs typeface="Calibri" panose="020F0502020204030204" pitchFamily="34" charset="0"/>
                        </a:rPr>
                        <a:t> ок керт.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(S)he can’t mow the hay next to the bog.</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673254624"/>
                  </a:ext>
                </a:extLst>
              </a:tr>
            </a:tbl>
          </a:graphicData>
        </a:graphic>
      </p:graphicFrame>
      <p:sp>
        <p:nvSpPr>
          <p:cNvPr id="16" name="TextBox 15">
            <a:extLst>
              <a:ext uri="{FF2B5EF4-FFF2-40B4-BE49-F238E27FC236}">
                <a16:creationId xmlns:a16="http://schemas.microsoft.com/office/drawing/2014/main" id="{E90BFBC9-03EE-4B6F-BE65-83D17C4E2AE8}"/>
              </a:ext>
            </a:extLst>
          </p:cNvPr>
          <p:cNvSpPr txBox="1"/>
          <p:nvPr/>
        </p:nvSpPr>
        <p:spPr>
          <a:xfrm>
            <a:off x="8610600" y="1476813"/>
            <a:ext cx="2743200" cy="523220"/>
          </a:xfrm>
          <a:prstGeom prst="rect">
            <a:avLst/>
          </a:prstGeom>
          <a:noFill/>
        </p:spPr>
        <p:txBody>
          <a:bodyPr wrap="square">
            <a:spAutoFit/>
          </a:bodyPr>
          <a:lstStyle/>
          <a:p>
            <a:pPr algn="r"/>
            <a:r>
              <a:rPr lang="en-GB" sz="2800" dirty="0"/>
              <a:t>⬅️🔄➡️</a:t>
            </a:r>
          </a:p>
        </p:txBody>
      </p:sp>
    </p:spTree>
    <p:extLst>
      <p:ext uri="{BB962C8B-B14F-4D97-AF65-F5344CB8AC3E}">
        <p14:creationId xmlns:p14="http://schemas.microsoft.com/office/powerpoint/2010/main" val="103691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14</a:t>
            </a:fld>
            <a:endParaRPr lang="en-GB"/>
          </a:p>
        </p:txBody>
      </p:sp>
      <p:sp>
        <p:nvSpPr>
          <p:cNvPr id="7" name="TextBox 6">
            <a:extLst>
              <a:ext uri="{FF2B5EF4-FFF2-40B4-BE49-F238E27FC236}">
                <a16:creationId xmlns:a16="http://schemas.microsoft.com/office/drawing/2014/main" id="{75F1931E-D123-4BD7-B0A4-ECB8E4FF4402}"/>
              </a:ext>
            </a:extLst>
          </p:cNvPr>
          <p:cNvSpPr txBox="1"/>
          <p:nvPr/>
        </p:nvSpPr>
        <p:spPr>
          <a:xfrm>
            <a:off x="704850" y="1533415"/>
            <a:ext cx="486467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c) </a:t>
            </a:r>
            <a:r>
              <a:rPr lang="en-GB" dirty="0" err="1">
                <a:latin typeface="Calibri" panose="020F0502020204030204" pitchFamily="34" charset="0"/>
                <a:ea typeface="PMingLiU" panose="02020500000000000000" pitchFamily="18" charset="-120"/>
              </a:rPr>
              <a:t>шукт</a:t>
            </a:r>
            <a:r>
              <a:rPr lang="en-GB" b="1" dirty="0" err="1">
                <a:latin typeface="Calibri" panose="020F0502020204030204" pitchFamily="34" charset="0"/>
                <a:ea typeface="PMingLiU" panose="02020500000000000000" pitchFamily="18" charset="-120"/>
              </a:rPr>
              <a:t>а</a:t>
            </a:r>
            <a:r>
              <a:rPr lang="en-GB" dirty="0" err="1">
                <a:latin typeface="Calibri" panose="020F0502020204030204" pitchFamily="34" charset="0"/>
                <a:ea typeface="PMingLiU" panose="02020500000000000000" pitchFamily="18" charset="-120"/>
              </a:rPr>
              <a:t>ш</a:t>
            </a:r>
            <a:r>
              <a:rPr lang="en-GB" dirty="0">
                <a:latin typeface="Calibri" panose="020F0502020204030204" pitchFamily="34" charset="0"/>
                <a:ea typeface="PMingLiU" panose="02020500000000000000" pitchFamily="18" charset="-120"/>
              </a:rPr>
              <a:t> (-</a:t>
            </a:r>
            <a:r>
              <a:rPr lang="en-GB" dirty="0" err="1">
                <a:latin typeface="Calibri" panose="020F0502020204030204" pitchFamily="34" charset="0"/>
                <a:ea typeface="PMingLiU" panose="02020500000000000000" pitchFamily="18" charset="-120"/>
              </a:rPr>
              <a:t>ем</a:t>
            </a:r>
            <a:r>
              <a:rPr lang="en-GB" dirty="0">
                <a:latin typeface="Calibri" panose="020F0502020204030204" pitchFamily="34" charset="0"/>
                <a:ea typeface="PMingLiU" panose="02020500000000000000" pitchFamily="18" charset="-120"/>
              </a:rPr>
              <a:t>) ‘to carry out, to fulfil’</a:t>
            </a:r>
            <a:endParaRPr lang="en-GB" dirty="0"/>
          </a:p>
        </p:txBody>
      </p:sp>
      <p:graphicFrame>
        <p:nvGraphicFramePr>
          <p:cNvPr id="2" name="Table 1">
            <a:extLst>
              <a:ext uri="{FF2B5EF4-FFF2-40B4-BE49-F238E27FC236}">
                <a16:creationId xmlns:a16="http://schemas.microsoft.com/office/drawing/2014/main" id="{36B088E8-70D3-447E-A532-94645D85DD15}"/>
              </a:ext>
            </a:extLst>
          </p:cNvPr>
          <p:cNvGraphicFramePr>
            <a:graphicFrameLocks noGrp="1"/>
          </p:cNvGraphicFramePr>
          <p:nvPr>
            <p:extLst>
              <p:ext uri="{D42A27DB-BD31-4B8C-83A1-F6EECF244321}">
                <p14:modId xmlns:p14="http://schemas.microsoft.com/office/powerpoint/2010/main" val="301741992"/>
              </p:ext>
            </p:extLst>
          </p:nvPr>
        </p:nvGraphicFramePr>
        <p:xfrm>
          <a:off x="704850" y="2097317"/>
          <a:ext cx="10648950" cy="2518225"/>
        </p:xfrm>
        <a:graphic>
          <a:graphicData uri="http://schemas.openxmlformats.org/drawingml/2006/table">
            <a:tbl>
              <a:tblPr firstRow="1" firstCol="1" bandRow="1" bandCol="1">
                <a:tableStyleId>{5940675A-B579-460E-94D1-54222C63F5DA}</a:tableStyleId>
              </a:tblPr>
              <a:tblGrid>
                <a:gridCol w="5324475">
                  <a:extLst>
                    <a:ext uri="{9D8B030D-6E8A-4147-A177-3AD203B41FA5}">
                      <a16:colId xmlns:a16="http://schemas.microsoft.com/office/drawing/2014/main" val="2452717924"/>
                    </a:ext>
                  </a:extLst>
                </a:gridCol>
                <a:gridCol w="5324475">
                  <a:extLst>
                    <a:ext uri="{9D8B030D-6E8A-4147-A177-3AD203B41FA5}">
                      <a16:colId xmlns:a16="http://schemas.microsoft.com/office/drawing/2014/main" val="1322263729"/>
                    </a:ext>
                  </a:extLst>
                </a:gridCol>
              </a:tblGrid>
              <a:tr h="100729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Мый рец</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птым </a:t>
                      </a:r>
                      <a:r>
                        <a:rPr lang="en-US" sz="2000" u="sng">
                          <a:effectLst/>
                          <a:latin typeface="Calibri" panose="020F0502020204030204" pitchFamily="34" charset="0"/>
                          <a:ea typeface="PMingLiU" panose="02020500000000000000" pitchFamily="18" charset="-120"/>
                          <a:cs typeface="Calibri" panose="020F0502020204030204" pitchFamily="34" charset="0"/>
                        </a:rPr>
                        <a:t>воз</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ш</a:t>
                      </a:r>
                      <a:r>
                        <a:rPr lang="en-US" sz="2000" u="sng">
                          <a:effectLst/>
                          <a:latin typeface="Calibri" panose="020F0502020204030204" pitchFamily="34" charset="0"/>
                          <a:ea typeface="MS Mincho" panose="02020609040205080304" pitchFamily="49" charset="-128"/>
                          <a:cs typeface="Calibri" panose="020F0502020204030204" pitchFamily="34" charset="0"/>
                        </a:rPr>
                        <a:t>ы</a:t>
                      </a:r>
                      <a:r>
                        <a:rPr lang="en-US" sz="2000" u="sng">
                          <a:effectLst/>
                          <a:latin typeface="Calibri" panose="020F0502020204030204" pitchFamily="34" charset="0"/>
                          <a:ea typeface="PMingLiU" panose="02020500000000000000" pitchFamily="18" charset="-120"/>
                          <a:cs typeface="Calibri" panose="020F0502020204030204" pitchFamily="34" charset="0"/>
                        </a:rPr>
                        <a:t>м ш</a:t>
                      </a:r>
                      <a:r>
                        <a:rPr lang="en-US" sz="2000" b="1" u="sng">
                          <a:effectLst/>
                          <a:latin typeface="Calibri" panose="020F0502020204030204" pitchFamily="34" charset="0"/>
                          <a:ea typeface="PMingLiU" panose="02020500000000000000" pitchFamily="18" charset="-120"/>
                          <a:cs typeface="Calibri" panose="020F0502020204030204" pitchFamily="34" charset="0"/>
                        </a:rPr>
                        <a:t>у</a:t>
                      </a:r>
                      <a:r>
                        <a:rPr lang="en-US" sz="2000" u="sng">
                          <a:effectLst/>
                          <a:latin typeface="Calibri" panose="020F0502020204030204" pitchFamily="34" charset="0"/>
                          <a:ea typeface="PMingLiU" panose="02020500000000000000" pitchFamily="18" charset="-120"/>
                          <a:cs typeface="Calibri" panose="020F0502020204030204" pitchFamily="34" charset="0"/>
                        </a:rPr>
                        <a:t>кто</a:t>
                      </a:r>
                      <a:r>
                        <a:rPr lang="en-US" sz="2000">
                          <a:effectLst/>
                          <a:latin typeface="Calibri" panose="020F0502020204030204" pitchFamily="34" charset="0"/>
                          <a:ea typeface="PMingLiU" panose="02020500000000000000" pitchFamily="18" charset="-120"/>
                          <a:cs typeface="Calibri" panose="020F0502020204030204" pitchFamily="34" charset="0"/>
                        </a:rPr>
                        <a:t>, жап</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 ук</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b="1">
                          <a:effectLst/>
                          <a:latin typeface="Calibri" panose="020F0502020204030204" pitchFamily="34" charset="0"/>
                          <a:ea typeface="MS Mincho" panose="02020609040205080304" pitchFamily="49" charset="-128"/>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 didn’t manage to write down the recipe, I didn’t have the time.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48154421"/>
                  </a:ext>
                </a:extLst>
              </a:tr>
              <a:tr h="503645">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до 34 </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йым в</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ле </a:t>
                      </a:r>
                      <a:r>
                        <a:rPr lang="en-US" sz="2000" u="sng">
                          <a:effectLst/>
                          <a:latin typeface="Calibri" panose="020F0502020204030204" pitchFamily="34" charset="0"/>
                          <a:ea typeface="PMingLiU" panose="02020500000000000000" pitchFamily="18" charset="-120"/>
                          <a:cs typeface="Calibri" panose="020F0502020204030204" pitchFamily="34" charset="0"/>
                        </a:rPr>
                        <a:t>ил</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шукт</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(S)he only lived to the age of 34.</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73065868"/>
                  </a:ext>
                </a:extLst>
              </a:tr>
              <a:tr h="100729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Шуш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арн</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ште ш</a:t>
                      </a:r>
                      <a:r>
                        <a:rPr lang="en-US" sz="2000">
                          <a:effectLst/>
                          <a:latin typeface="Calibri" panose="020F0502020204030204" pitchFamily="34" charset="0"/>
                          <a:ea typeface="MS Mincho" panose="02020609040205080304" pitchFamily="49" charset="-128"/>
                          <a:cs typeface="Calibri" panose="020F0502020204030204" pitchFamily="34" charset="0"/>
                        </a:rPr>
                        <a:t>ӱ</a:t>
                      </a:r>
                      <a:r>
                        <a:rPr lang="en-US" sz="2000">
                          <a:effectLst/>
                          <a:latin typeface="Calibri" panose="020F0502020204030204" pitchFamily="34" charset="0"/>
                          <a:ea typeface="PMingLiU" panose="02020500000000000000" pitchFamily="18" charset="-120"/>
                          <a:cs typeface="Calibri" panose="020F0502020204030204" pitchFamily="34" charset="0"/>
                        </a:rPr>
                        <a:t>жар</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 марл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ка</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 а мый эш</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 п</a:t>
                      </a:r>
                      <a:r>
                        <a:rPr lang="en-US" sz="2000">
                          <a:effectLst/>
                          <a:latin typeface="Calibri" panose="020F0502020204030204" pitchFamily="34" charset="0"/>
                          <a:ea typeface="MS Mincho" panose="02020609040205080304" pitchFamily="49" charset="-128"/>
                          <a:cs typeface="Calibri" panose="020F0502020204030204" pitchFamily="34" charset="0"/>
                        </a:rPr>
                        <a:t>ӧ</a:t>
                      </a:r>
                      <a:r>
                        <a:rPr lang="en-US" sz="2000">
                          <a:effectLst/>
                          <a:latin typeface="Calibri" panose="020F0502020204030204" pitchFamily="34" charset="0"/>
                          <a:ea typeface="PMingLiU" panose="02020500000000000000" pitchFamily="18" charset="-120"/>
                          <a:cs typeface="Calibri" panose="020F0502020204030204" pitchFamily="34" charset="0"/>
                        </a:rPr>
                        <a:t>лекым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 </a:t>
                      </a:r>
                      <a:r>
                        <a:rPr lang="en-US" sz="2000" u="sng">
                          <a:effectLst/>
                          <a:latin typeface="Calibri" panose="020F0502020204030204" pitchFamily="34" charset="0"/>
                          <a:ea typeface="PMingLiU" panose="02020500000000000000" pitchFamily="18" charset="-120"/>
                          <a:cs typeface="Calibri" panose="020F0502020204030204" pitchFamily="34" charset="0"/>
                        </a:rPr>
                        <a:t>н</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лын шукт</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a:t>
                      </a:r>
                      <a:r>
                        <a:rPr lang="en-US" sz="2000" b="1" u="sng">
                          <a:effectLst/>
                          <a:latin typeface="Calibri" panose="020F0502020204030204" pitchFamily="34" charset="0"/>
                          <a:ea typeface="PMingLiU" panose="02020500000000000000" pitchFamily="18" charset="-120"/>
                          <a:cs typeface="Calibri" panose="020F0502020204030204" pitchFamily="34" charset="0"/>
                        </a:rPr>
                        <a:t>о</a:t>
                      </a:r>
                      <a:r>
                        <a:rPr lang="en-US" sz="2000" u="sng">
                          <a:effectLst/>
                          <a:latin typeface="Calibri" panose="020F0502020204030204" pitchFamily="34" charset="0"/>
                          <a:ea typeface="PMingLiU" panose="02020500000000000000" pitchFamily="18" charset="-120"/>
                          <a:cs typeface="Calibri" panose="020F0502020204030204" pitchFamily="34" charset="0"/>
                        </a:rPr>
                        <a:t>мыл</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My little sister is getting married next week, and I haven’t even managed to get her a present yet.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673254624"/>
                  </a:ext>
                </a:extLst>
              </a:tr>
            </a:tbl>
          </a:graphicData>
        </a:graphic>
      </p:graphicFrame>
      <p:sp>
        <p:nvSpPr>
          <p:cNvPr id="8" name="TextBox 7">
            <a:extLst>
              <a:ext uri="{FF2B5EF4-FFF2-40B4-BE49-F238E27FC236}">
                <a16:creationId xmlns:a16="http://schemas.microsoft.com/office/drawing/2014/main" id="{B18BE3FB-568E-4C7D-A027-F1A31A0A531F}"/>
              </a:ext>
            </a:extLst>
          </p:cNvPr>
          <p:cNvSpPr txBox="1"/>
          <p:nvPr/>
        </p:nvSpPr>
        <p:spPr>
          <a:xfrm>
            <a:off x="10639425" y="1533415"/>
            <a:ext cx="714375" cy="523220"/>
          </a:xfrm>
          <a:prstGeom prst="rect">
            <a:avLst/>
          </a:prstGeom>
          <a:noFill/>
        </p:spPr>
        <p:txBody>
          <a:bodyPr wrap="square">
            <a:spAutoFit/>
          </a:bodyPr>
          <a:lstStyle/>
          <a:p>
            <a:pPr algn="r"/>
            <a:r>
              <a:rPr lang="en-GB" sz="2800" dirty="0"/>
              <a:t>👍</a:t>
            </a:r>
          </a:p>
        </p:txBody>
      </p:sp>
    </p:spTree>
    <p:extLst>
      <p:ext uri="{BB962C8B-B14F-4D97-AF65-F5344CB8AC3E}">
        <p14:creationId xmlns:p14="http://schemas.microsoft.com/office/powerpoint/2010/main" val="287237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Locutionary verbs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15</a:t>
            </a:fld>
            <a:endParaRPr lang="en-GB"/>
          </a:p>
        </p:txBody>
      </p:sp>
      <p:sp>
        <p:nvSpPr>
          <p:cNvPr id="9" name="TextBox 8">
            <a:extLst>
              <a:ext uri="{FF2B5EF4-FFF2-40B4-BE49-F238E27FC236}">
                <a16:creationId xmlns:a16="http://schemas.microsoft.com/office/drawing/2014/main" id="{42DB06DC-89B1-44E5-BDFB-41FCA0B5AD57}"/>
              </a:ext>
            </a:extLst>
          </p:cNvPr>
          <p:cNvSpPr txBox="1"/>
          <p:nvPr/>
        </p:nvSpPr>
        <p:spPr>
          <a:xfrm>
            <a:off x="10360042" y="413955"/>
            <a:ext cx="1486757" cy="1323439"/>
          </a:xfrm>
          <a:prstGeom prst="rect">
            <a:avLst/>
          </a:prstGeom>
          <a:noFill/>
        </p:spPr>
        <p:txBody>
          <a:bodyPr wrap="square">
            <a:spAutoFit/>
          </a:bodyPr>
          <a:lstStyle/>
          <a:p>
            <a:r>
              <a:rPr lang="en-GB" sz="8000" dirty="0"/>
              <a:t>🗣️</a:t>
            </a:r>
          </a:p>
        </p:txBody>
      </p:sp>
      <p:graphicFrame>
        <p:nvGraphicFramePr>
          <p:cNvPr id="2" name="Table 5">
            <a:extLst>
              <a:ext uri="{FF2B5EF4-FFF2-40B4-BE49-F238E27FC236}">
                <a16:creationId xmlns:a16="http://schemas.microsoft.com/office/drawing/2014/main" id="{92E942DB-04F1-42CD-BCA7-8F3122AB0E9E}"/>
              </a:ext>
            </a:extLst>
          </p:cNvPr>
          <p:cNvGraphicFramePr>
            <a:graphicFrameLocks noGrp="1"/>
          </p:cNvGraphicFramePr>
          <p:nvPr>
            <p:extLst>
              <p:ext uri="{D42A27DB-BD31-4B8C-83A1-F6EECF244321}">
                <p14:modId xmlns:p14="http://schemas.microsoft.com/office/powerpoint/2010/main" val="3750367265"/>
              </p:ext>
            </p:extLst>
          </p:nvPr>
        </p:nvGraphicFramePr>
        <p:xfrm>
          <a:off x="544283" y="1916654"/>
          <a:ext cx="10167259" cy="2065814"/>
        </p:xfrm>
        <a:graphic>
          <a:graphicData uri="http://schemas.openxmlformats.org/drawingml/2006/table">
            <a:tbl>
              <a:tblPr firstRow="1" bandRow="1">
                <a:tableStyleId>{5940675A-B579-460E-94D1-54222C63F5DA}</a:tableStyleId>
              </a:tblPr>
              <a:tblGrid>
                <a:gridCol w="3323534">
                  <a:extLst>
                    <a:ext uri="{9D8B030D-6E8A-4147-A177-3AD203B41FA5}">
                      <a16:colId xmlns:a16="http://schemas.microsoft.com/office/drawing/2014/main" val="2599423362"/>
                    </a:ext>
                  </a:extLst>
                </a:gridCol>
                <a:gridCol w="977675">
                  <a:extLst>
                    <a:ext uri="{9D8B030D-6E8A-4147-A177-3AD203B41FA5}">
                      <a16:colId xmlns:a16="http://schemas.microsoft.com/office/drawing/2014/main" val="1739558054"/>
                    </a:ext>
                  </a:extLst>
                </a:gridCol>
                <a:gridCol w="977675">
                  <a:extLst>
                    <a:ext uri="{9D8B030D-6E8A-4147-A177-3AD203B41FA5}">
                      <a16:colId xmlns:a16="http://schemas.microsoft.com/office/drawing/2014/main" val="2882254142"/>
                    </a:ext>
                  </a:extLst>
                </a:gridCol>
                <a:gridCol w="977675">
                  <a:extLst>
                    <a:ext uri="{9D8B030D-6E8A-4147-A177-3AD203B41FA5}">
                      <a16:colId xmlns:a16="http://schemas.microsoft.com/office/drawing/2014/main" val="1562119525"/>
                    </a:ext>
                  </a:extLst>
                </a:gridCol>
                <a:gridCol w="977675">
                  <a:extLst>
                    <a:ext uri="{9D8B030D-6E8A-4147-A177-3AD203B41FA5}">
                      <a16:colId xmlns:a16="http://schemas.microsoft.com/office/drawing/2014/main" val="460048329"/>
                    </a:ext>
                  </a:extLst>
                </a:gridCol>
                <a:gridCol w="977675">
                  <a:extLst>
                    <a:ext uri="{9D8B030D-6E8A-4147-A177-3AD203B41FA5}">
                      <a16:colId xmlns:a16="http://schemas.microsoft.com/office/drawing/2014/main" val="481059056"/>
                    </a:ext>
                  </a:extLst>
                </a:gridCol>
                <a:gridCol w="977675">
                  <a:extLst>
                    <a:ext uri="{9D8B030D-6E8A-4147-A177-3AD203B41FA5}">
                      <a16:colId xmlns:a16="http://schemas.microsoft.com/office/drawing/2014/main" val="3148392646"/>
                    </a:ext>
                  </a:extLst>
                </a:gridCol>
                <a:gridCol w="977675">
                  <a:extLst>
                    <a:ext uri="{9D8B030D-6E8A-4147-A177-3AD203B41FA5}">
                      <a16:colId xmlns:a16="http://schemas.microsoft.com/office/drawing/2014/main" val="613607636"/>
                    </a:ext>
                  </a:extLst>
                </a:gridCol>
              </a:tblGrid>
              <a:tr h="2065814">
                <a:tc>
                  <a:txBody>
                    <a:bodyPr/>
                    <a:lstStyle/>
                    <a:p>
                      <a:endParaRPr lang="en-GB" i="0" u="none" dirty="0"/>
                    </a:p>
                  </a:txBody>
                  <a:tcPr vert="vert270">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800" i="0" u="none" kern="1200" dirty="0" err="1">
                          <a:solidFill>
                            <a:schemeClr val="tx1"/>
                          </a:solidFill>
                          <a:effectLst/>
                          <a:latin typeface="+mn-lt"/>
                          <a:ea typeface="+mn-ea"/>
                          <a:cs typeface="+mn-cs"/>
                        </a:rPr>
                        <a:t>ойл</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ем</a:t>
                      </a:r>
                      <a:r>
                        <a:rPr lang="en-US" sz="1800" i="0" u="none" kern="1200" dirty="0">
                          <a:solidFill>
                            <a:schemeClr val="tx1"/>
                          </a:solidFill>
                          <a:effectLst/>
                          <a:latin typeface="+mn-lt"/>
                          <a:ea typeface="+mn-ea"/>
                          <a:cs typeface="+mn-cs"/>
                        </a:rPr>
                        <a:t>)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speak, to talk,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tell, to say’</a:t>
                      </a:r>
                      <a:endParaRPr lang="en-GB" i="0" u="none" dirty="0"/>
                    </a:p>
                  </a:txBody>
                  <a:tcPr vert="vert270" anchor="ctr">
                    <a:lnL w="38100" cap="flat" cmpd="sng" algn="ctr">
                      <a:solidFill>
                        <a:schemeClr val="tx1"/>
                      </a:solidFill>
                      <a:prstDash val="solid"/>
                      <a:round/>
                      <a:headEnd type="none" w="med" len="med"/>
                      <a:tailEnd type="none" w="med" len="med"/>
                    </a:lnL>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800" i="0" u="none" kern="1200" dirty="0" err="1">
                          <a:solidFill>
                            <a:schemeClr val="tx1"/>
                          </a:solidFill>
                          <a:effectLst/>
                          <a:latin typeface="+mn-lt"/>
                          <a:ea typeface="+mn-ea"/>
                          <a:cs typeface="+mn-cs"/>
                        </a:rPr>
                        <a:t>калас</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ем</a:t>
                      </a:r>
                      <a:r>
                        <a:rPr lang="en-US" sz="1800" i="0" u="none" kern="1200" dirty="0">
                          <a:solidFill>
                            <a:schemeClr val="tx1"/>
                          </a:solidFill>
                          <a:effectLst/>
                          <a:latin typeface="+mn-lt"/>
                          <a:ea typeface="+mn-ea"/>
                          <a:cs typeface="+mn-cs"/>
                        </a:rPr>
                        <a:t>)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say, to tell’</a:t>
                      </a:r>
                      <a:endParaRPr lang="en-GB" i="0" u="none" dirty="0"/>
                    </a:p>
                  </a:txBody>
                  <a:tcPr vert="vert270" anchor="ct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800" i="0" u="none" kern="1200" dirty="0" err="1">
                          <a:solidFill>
                            <a:schemeClr val="tx1"/>
                          </a:solidFill>
                          <a:effectLst/>
                          <a:latin typeface="+mn-lt"/>
                          <a:ea typeface="+mn-ea"/>
                          <a:cs typeface="+mn-cs"/>
                        </a:rPr>
                        <a:t>ман</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ам</a:t>
                      </a:r>
                      <a:r>
                        <a:rPr lang="en-US" sz="1800" i="0" u="none" kern="1200" dirty="0">
                          <a:solidFill>
                            <a:schemeClr val="tx1"/>
                          </a:solidFill>
                          <a:effectLst/>
                          <a:latin typeface="+mn-lt"/>
                          <a:ea typeface="+mn-ea"/>
                          <a:cs typeface="+mn-cs"/>
                        </a:rPr>
                        <a:t>)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say; to call’</a:t>
                      </a:r>
                      <a:endParaRPr lang="en-GB" i="0" u="none" dirty="0"/>
                    </a:p>
                  </a:txBody>
                  <a:tcPr vert="vert270" anchor="ct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800" i="0" u="none" kern="1200" dirty="0" err="1">
                          <a:solidFill>
                            <a:schemeClr val="tx1"/>
                          </a:solidFill>
                          <a:effectLst/>
                          <a:latin typeface="+mn-lt"/>
                          <a:ea typeface="+mn-ea"/>
                          <a:cs typeface="+mn-cs"/>
                        </a:rPr>
                        <a:t>каласкал</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ем</a:t>
                      </a:r>
                      <a:r>
                        <a:rPr lang="en-US" sz="1800" i="0" u="none" kern="1200" dirty="0">
                          <a:solidFill>
                            <a:schemeClr val="tx1"/>
                          </a:solidFill>
                          <a:effectLst/>
                          <a:latin typeface="+mn-lt"/>
                          <a:ea typeface="+mn-ea"/>
                          <a:cs typeface="+mn-cs"/>
                        </a:rPr>
                        <a:t>)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talk, to tell’ </a:t>
                      </a:r>
                      <a:endParaRPr lang="en-GB" i="0" u="none" dirty="0"/>
                    </a:p>
                  </a:txBody>
                  <a:tcPr vert="vert270" anchor="ct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800" i="0" u="none" kern="1200" dirty="0" err="1">
                          <a:solidFill>
                            <a:schemeClr val="tx1"/>
                          </a:solidFill>
                          <a:effectLst/>
                          <a:latin typeface="+mn-lt"/>
                          <a:ea typeface="+mn-ea"/>
                          <a:cs typeface="+mn-cs"/>
                        </a:rPr>
                        <a:t>кутыр</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ем</a:t>
                      </a:r>
                      <a:r>
                        <a:rPr lang="en-US" sz="1800" i="0" u="none" kern="1200" dirty="0">
                          <a:solidFill>
                            <a:schemeClr val="tx1"/>
                          </a:solidFill>
                          <a:effectLst/>
                          <a:latin typeface="+mn-lt"/>
                          <a:ea typeface="+mn-ea"/>
                          <a:cs typeface="+mn-cs"/>
                        </a:rPr>
                        <a:t>)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talk, to speak’</a:t>
                      </a:r>
                      <a:endParaRPr lang="en-GB" i="0" u="none" dirty="0"/>
                    </a:p>
                  </a:txBody>
                  <a:tcPr vert="vert270" anchor="ct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800" i="0" u="none" kern="1200" dirty="0" err="1">
                          <a:solidFill>
                            <a:schemeClr val="tx1"/>
                          </a:solidFill>
                          <a:effectLst/>
                          <a:latin typeface="+mn-lt"/>
                          <a:ea typeface="+mn-ea"/>
                          <a:cs typeface="+mn-cs"/>
                        </a:rPr>
                        <a:t>мутлан</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ем</a:t>
                      </a:r>
                      <a:r>
                        <a:rPr lang="en-US" sz="1800" i="0" u="none" kern="1200" dirty="0">
                          <a:solidFill>
                            <a:schemeClr val="tx1"/>
                          </a:solidFill>
                          <a:effectLst/>
                          <a:latin typeface="+mn-lt"/>
                          <a:ea typeface="+mn-ea"/>
                          <a:cs typeface="+mn-cs"/>
                        </a:rPr>
                        <a:t>)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talk, to speak,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discuss’</a:t>
                      </a:r>
                      <a:endParaRPr lang="en-GB" i="0" u="none" dirty="0"/>
                    </a:p>
                  </a:txBody>
                  <a:tcPr vert="vert270" anchor="ct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800" i="0" u="none" kern="1200" dirty="0" err="1">
                          <a:solidFill>
                            <a:schemeClr val="tx1"/>
                          </a:solidFill>
                          <a:effectLst/>
                          <a:latin typeface="+mn-lt"/>
                          <a:ea typeface="+mn-ea"/>
                          <a:cs typeface="+mn-cs"/>
                        </a:rPr>
                        <a:t>пелешт</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ем</a:t>
                      </a:r>
                      <a:r>
                        <a:rPr lang="en-US" sz="1800" i="0" u="none" kern="1200" dirty="0">
                          <a:solidFill>
                            <a:schemeClr val="tx1"/>
                          </a:solidFill>
                          <a:effectLst/>
                          <a:latin typeface="+mn-lt"/>
                          <a:ea typeface="+mn-ea"/>
                          <a:cs typeface="+mn-cs"/>
                        </a:rPr>
                        <a:t>)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say, to state’</a:t>
                      </a:r>
                      <a:endParaRPr lang="en-GB" i="0" u="none" dirty="0"/>
                    </a:p>
                  </a:txBody>
                  <a:tcPr vert="vert270" anchor="ctr">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6624487"/>
                  </a:ext>
                </a:extLst>
              </a:tr>
            </a:tbl>
          </a:graphicData>
        </a:graphic>
      </p:graphicFrame>
      <p:graphicFrame>
        <p:nvGraphicFramePr>
          <p:cNvPr id="7" name="Table 6">
            <a:extLst>
              <a:ext uri="{FF2B5EF4-FFF2-40B4-BE49-F238E27FC236}">
                <a16:creationId xmlns:a16="http://schemas.microsoft.com/office/drawing/2014/main" id="{9D1F86A5-E155-471F-9D36-7709657AB25E}"/>
              </a:ext>
            </a:extLst>
          </p:cNvPr>
          <p:cNvGraphicFramePr>
            <a:graphicFrameLocks noGrp="1"/>
          </p:cNvGraphicFramePr>
          <p:nvPr>
            <p:extLst>
              <p:ext uri="{D42A27DB-BD31-4B8C-83A1-F6EECF244321}">
                <p14:modId xmlns:p14="http://schemas.microsoft.com/office/powerpoint/2010/main" val="1194953205"/>
              </p:ext>
            </p:extLst>
          </p:nvPr>
        </p:nvGraphicFramePr>
        <p:xfrm>
          <a:off x="544282" y="3982468"/>
          <a:ext cx="10167259" cy="365760"/>
        </p:xfrm>
        <a:graphic>
          <a:graphicData uri="http://schemas.openxmlformats.org/drawingml/2006/table">
            <a:tbl>
              <a:tblPr firstRow="1" bandRow="1">
                <a:tableStyleId>{5940675A-B579-460E-94D1-54222C63F5DA}</a:tableStyleId>
              </a:tblPr>
              <a:tblGrid>
                <a:gridCol w="3323534">
                  <a:extLst>
                    <a:ext uri="{9D8B030D-6E8A-4147-A177-3AD203B41FA5}">
                      <a16:colId xmlns:a16="http://schemas.microsoft.com/office/drawing/2014/main" val="138635115"/>
                    </a:ext>
                  </a:extLst>
                </a:gridCol>
                <a:gridCol w="977675">
                  <a:extLst>
                    <a:ext uri="{9D8B030D-6E8A-4147-A177-3AD203B41FA5}">
                      <a16:colId xmlns:a16="http://schemas.microsoft.com/office/drawing/2014/main" val="3886218629"/>
                    </a:ext>
                  </a:extLst>
                </a:gridCol>
                <a:gridCol w="977675">
                  <a:extLst>
                    <a:ext uri="{9D8B030D-6E8A-4147-A177-3AD203B41FA5}">
                      <a16:colId xmlns:a16="http://schemas.microsoft.com/office/drawing/2014/main" val="3879589927"/>
                    </a:ext>
                  </a:extLst>
                </a:gridCol>
                <a:gridCol w="977675">
                  <a:extLst>
                    <a:ext uri="{9D8B030D-6E8A-4147-A177-3AD203B41FA5}">
                      <a16:colId xmlns:a16="http://schemas.microsoft.com/office/drawing/2014/main" val="4186871208"/>
                    </a:ext>
                  </a:extLst>
                </a:gridCol>
                <a:gridCol w="977675">
                  <a:extLst>
                    <a:ext uri="{9D8B030D-6E8A-4147-A177-3AD203B41FA5}">
                      <a16:colId xmlns:a16="http://schemas.microsoft.com/office/drawing/2014/main" val="4120851065"/>
                    </a:ext>
                  </a:extLst>
                </a:gridCol>
                <a:gridCol w="977675">
                  <a:extLst>
                    <a:ext uri="{9D8B030D-6E8A-4147-A177-3AD203B41FA5}">
                      <a16:colId xmlns:a16="http://schemas.microsoft.com/office/drawing/2014/main" val="1680078329"/>
                    </a:ext>
                  </a:extLst>
                </a:gridCol>
                <a:gridCol w="977675">
                  <a:extLst>
                    <a:ext uri="{9D8B030D-6E8A-4147-A177-3AD203B41FA5}">
                      <a16:colId xmlns:a16="http://schemas.microsoft.com/office/drawing/2014/main" val="987079884"/>
                    </a:ext>
                  </a:extLst>
                </a:gridCol>
                <a:gridCol w="977675">
                  <a:extLst>
                    <a:ext uri="{9D8B030D-6E8A-4147-A177-3AD203B41FA5}">
                      <a16:colId xmlns:a16="http://schemas.microsoft.com/office/drawing/2014/main" val="775900685"/>
                    </a:ext>
                  </a:extLst>
                </a:gridCol>
              </a:tblGrid>
              <a:tr h="343488">
                <a:tc>
                  <a:txBody>
                    <a:bodyPr/>
                    <a:lstStyle/>
                    <a:p>
                      <a:r>
                        <a:rPr lang="en-GB" dirty="0"/>
                        <a:t>-</a:t>
                      </a:r>
                      <a:r>
                        <a:rPr lang="en-GB" dirty="0" err="1"/>
                        <a:t>ла</a:t>
                      </a:r>
                      <a:r>
                        <a:rPr lang="mi-NZ" dirty="0"/>
                        <a:t> ‘in ...’</a:t>
                      </a:r>
                      <a:endParaRPr lang="en-GB"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GB"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endParaRPr lang="en-GB" dirty="0"/>
                    </a:p>
                  </a:txBody>
                  <a:tcPr>
                    <a:lnT w="38100" cap="flat" cmpd="sng" algn="ctr">
                      <a:solidFill>
                        <a:schemeClr val="tx1"/>
                      </a:solidFill>
                      <a:prstDash val="solid"/>
                      <a:round/>
                      <a:headEnd type="none" w="med" len="med"/>
                      <a:tailEnd type="none" w="med" len="med"/>
                    </a:lnT>
                  </a:tcPr>
                </a:tc>
                <a:tc>
                  <a:txBody>
                    <a:bodyPr/>
                    <a:lstStyle/>
                    <a:p>
                      <a:endParaRPr lang="en-GB" dirty="0"/>
                    </a:p>
                  </a:txBody>
                  <a:tcPr>
                    <a:lnT w="38100" cap="flat" cmpd="sng" algn="ctr">
                      <a:solidFill>
                        <a:schemeClr val="tx1"/>
                      </a:solidFill>
                      <a:prstDash val="solid"/>
                      <a:round/>
                      <a:headEnd type="none" w="med" len="med"/>
                      <a:tailEnd type="none" w="med" len="med"/>
                    </a:lnT>
                  </a:tcPr>
                </a:tc>
                <a:tc>
                  <a:txBody>
                    <a:bodyPr/>
                    <a:lstStyle/>
                    <a:p>
                      <a:endParaRPr lang="en-GB" dirty="0"/>
                    </a:p>
                  </a:txBody>
                  <a:tcPr>
                    <a:lnT w="38100" cap="flat" cmpd="sng" algn="ctr">
                      <a:solidFill>
                        <a:schemeClr val="tx1"/>
                      </a:solidFill>
                      <a:prstDash val="solid"/>
                      <a:round/>
                      <a:headEnd type="none" w="med" len="med"/>
                      <a:tailEnd type="none" w="med" len="med"/>
                    </a:lnT>
                  </a:tcPr>
                </a:tc>
                <a:tc>
                  <a:txBody>
                    <a:bodyPr/>
                    <a:lstStyle/>
                    <a:p>
                      <a:endParaRPr lang="en-GB" dirty="0"/>
                    </a:p>
                  </a:txBody>
                  <a:tcPr>
                    <a:lnT w="38100" cap="flat" cmpd="sng" algn="ctr">
                      <a:solidFill>
                        <a:schemeClr val="tx1"/>
                      </a:solidFill>
                      <a:prstDash val="solid"/>
                      <a:round/>
                      <a:headEnd type="none" w="med" len="med"/>
                      <a:tailEnd type="none" w="med" len="med"/>
                    </a:lnT>
                  </a:tcPr>
                </a:tc>
                <a:tc>
                  <a:txBody>
                    <a:bodyPr/>
                    <a:lstStyle/>
                    <a:p>
                      <a:endParaRPr lang="en-GB" dirty="0"/>
                    </a:p>
                  </a:txBody>
                  <a:tcPr>
                    <a:lnT w="38100" cap="flat" cmpd="sng" algn="ctr">
                      <a:solidFill>
                        <a:schemeClr val="tx1"/>
                      </a:solidFill>
                      <a:prstDash val="solid"/>
                      <a:round/>
                      <a:headEnd type="none" w="med" len="med"/>
                      <a:tailEnd type="none" w="med" len="med"/>
                    </a:lnT>
                  </a:tcPr>
                </a:tc>
                <a:tc>
                  <a:txBody>
                    <a:bodyPr/>
                    <a:lstStyle/>
                    <a:p>
                      <a:endParaRPr lang="en-GB" dirty="0"/>
                    </a:p>
                  </a:txBody>
                  <a:tcPr>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47937507"/>
                  </a:ext>
                </a:extLst>
              </a:tr>
            </a:tbl>
          </a:graphicData>
        </a:graphic>
      </p:graphicFrame>
      <p:graphicFrame>
        <p:nvGraphicFramePr>
          <p:cNvPr id="8" name="Table 7">
            <a:extLst>
              <a:ext uri="{FF2B5EF4-FFF2-40B4-BE49-F238E27FC236}">
                <a16:creationId xmlns:a16="http://schemas.microsoft.com/office/drawing/2014/main" id="{9EC46E2C-00C4-45FE-8188-4C246B8BE91B}"/>
              </a:ext>
            </a:extLst>
          </p:cNvPr>
          <p:cNvGraphicFramePr>
            <a:graphicFrameLocks noGrp="1"/>
          </p:cNvGraphicFramePr>
          <p:nvPr>
            <p:extLst>
              <p:ext uri="{D42A27DB-BD31-4B8C-83A1-F6EECF244321}">
                <p14:modId xmlns:p14="http://schemas.microsoft.com/office/powerpoint/2010/main" val="2246485288"/>
              </p:ext>
            </p:extLst>
          </p:nvPr>
        </p:nvGraphicFramePr>
        <p:xfrm>
          <a:off x="544282" y="4348228"/>
          <a:ext cx="10167259" cy="365760"/>
        </p:xfrm>
        <a:graphic>
          <a:graphicData uri="http://schemas.openxmlformats.org/drawingml/2006/table">
            <a:tbl>
              <a:tblPr firstRow="1" bandRow="1">
                <a:tableStyleId>{5940675A-B579-460E-94D1-54222C63F5DA}</a:tableStyleId>
              </a:tblPr>
              <a:tblGrid>
                <a:gridCol w="3323534">
                  <a:extLst>
                    <a:ext uri="{9D8B030D-6E8A-4147-A177-3AD203B41FA5}">
                      <a16:colId xmlns:a16="http://schemas.microsoft.com/office/drawing/2014/main" val="2791123702"/>
                    </a:ext>
                  </a:extLst>
                </a:gridCol>
                <a:gridCol w="977675">
                  <a:extLst>
                    <a:ext uri="{9D8B030D-6E8A-4147-A177-3AD203B41FA5}">
                      <a16:colId xmlns:a16="http://schemas.microsoft.com/office/drawing/2014/main" val="3279088300"/>
                    </a:ext>
                  </a:extLst>
                </a:gridCol>
                <a:gridCol w="977675">
                  <a:extLst>
                    <a:ext uri="{9D8B030D-6E8A-4147-A177-3AD203B41FA5}">
                      <a16:colId xmlns:a16="http://schemas.microsoft.com/office/drawing/2014/main" val="2234749752"/>
                    </a:ext>
                  </a:extLst>
                </a:gridCol>
                <a:gridCol w="977675">
                  <a:extLst>
                    <a:ext uri="{9D8B030D-6E8A-4147-A177-3AD203B41FA5}">
                      <a16:colId xmlns:a16="http://schemas.microsoft.com/office/drawing/2014/main" val="1747603486"/>
                    </a:ext>
                  </a:extLst>
                </a:gridCol>
                <a:gridCol w="977675">
                  <a:extLst>
                    <a:ext uri="{9D8B030D-6E8A-4147-A177-3AD203B41FA5}">
                      <a16:colId xmlns:a16="http://schemas.microsoft.com/office/drawing/2014/main" val="3552331607"/>
                    </a:ext>
                  </a:extLst>
                </a:gridCol>
                <a:gridCol w="977675">
                  <a:extLst>
                    <a:ext uri="{9D8B030D-6E8A-4147-A177-3AD203B41FA5}">
                      <a16:colId xmlns:a16="http://schemas.microsoft.com/office/drawing/2014/main" val="3771646032"/>
                    </a:ext>
                  </a:extLst>
                </a:gridCol>
                <a:gridCol w="977675">
                  <a:extLst>
                    <a:ext uri="{9D8B030D-6E8A-4147-A177-3AD203B41FA5}">
                      <a16:colId xmlns:a16="http://schemas.microsoft.com/office/drawing/2014/main" val="116008153"/>
                    </a:ext>
                  </a:extLst>
                </a:gridCol>
                <a:gridCol w="977675">
                  <a:extLst>
                    <a:ext uri="{9D8B030D-6E8A-4147-A177-3AD203B41FA5}">
                      <a16:colId xmlns:a16="http://schemas.microsoft.com/office/drawing/2014/main" val="2233645457"/>
                    </a:ext>
                  </a:extLst>
                </a:gridCol>
              </a:tblGrid>
              <a:tr h="343488">
                <a:tc>
                  <a:txBody>
                    <a:bodyPr/>
                    <a:lstStyle/>
                    <a:p>
                      <a:r>
                        <a:rPr lang="en-GB" dirty="0"/>
                        <a:t>Accusative object</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GB" dirty="0"/>
                    </a:p>
                  </a:txBody>
                  <a:tcPr>
                    <a:lnL w="38100" cap="flat" cmpd="sng" algn="ctr">
                      <a:solidFill>
                        <a:schemeClr val="tx1"/>
                      </a:solidFill>
                      <a:prstDash val="solid"/>
                      <a:round/>
                      <a:headEnd type="none" w="med" len="med"/>
                      <a:tailEnd type="none" w="med" len="med"/>
                    </a:lnL>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66077057"/>
                  </a:ext>
                </a:extLst>
              </a:tr>
            </a:tbl>
          </a:graphicData>
        </a:graphic>
      </p:graphicFrame>
      <p:graphicFrame>
        <p:nvGraphicFramePr>
          <p:cNvPr id="10" name="Table 9">
            <a:extLst>
              <a:ext uri="{FF2B5EF4-FFF2-40B4-BE49-F238E27FC236}">
                <a16:creationId xmlns:a16="http://schemas.microsoft.com/office/drawing/2014/main" id="{E5CB481C-B06A-4AD4-8C2D-54E709512C5A}"/>
              </a:ext>
            </a:extLst>
          </p:cNvPr>
          <p:cNvGraphicFramePr>
            <a:graphicFrameLocks noGrp="1"/>
          </p:cNvGraphicFramePr>
          <p:nvPr>
            <p:extLst>
              <p:ext uri="{D42A27DB-BD31-4B8C-83A1-F6EECF244321}">
                <p14:modId xmlns:p14="http://schemas.microsoft.com/office/powerpoint/2010/main" val="3851586638"/>
              </p:ext>
            </p:extLst>
          </p:nvPr>
        </p:nvGraphicFramePr>
        <p:xfrm>
          <a:off x="544281" y="4713988"/>
          <a:ext cx="10167259" cy="365760"/>
        </p:xfrm>
        <a:graphic>
          <a:graphicData uri="http://schemas.openxmlformats.org/drawingml/2006/table">
            <a:tbl>
              <a:tblPr firstRow="1" bandRow="1">
                <a:tableStyleId>{5940675A-B579-460E-94D1-54222C63F5DA}</a:tableStyleId>
              </a:tblPr>
              <a:tblGrid>
                <a:gridCol w="3323534">
                  <a:extLst>
                    <a:ext uri="{9D8B030D-6E8A-4147-A177-3AD203B41FA5}">
                      <a16:colId xmlns:a16="http://schemas.microsoft.com/office/drawing/2014/main" val="1971289088"/>
                    </a:ext>
                  </a:extLst>
                </a:gridCol>
                <a:gridCol w="977675">
                  <a:extLst>
                    <a:ext uri="{9D8B030D-6E8A-4147-A177-3AD203B41FA5}">
                      <a16:colId xmlns:a16="http://schemas.microsoft.com/office/drawing/2014/main" val="285627667"/>
                    </a:ext>
                  </a:extLst>
                </a:gridCol>
                <a:gridCol w="977675">
                  <a:extLst>
                    <a:ext uri="{9D8B030D-6E8A-4147-A177-3AD203B41FA5}">
                      <a16:colId xmlns:a16="http://schemas.microsoft.com/office/drawing/2014/main" val="444439578"/>
                    </a:ext>
                  </a:extLst>
                </a:gridCol>
                <a:gridCol w="977675">
                  <a:extLst>
                    <a:ext uri="{9D8B030D-6E8A-4147-A177-3AD203B41FA5}">
                      <a16:colId xmlns:a16="http://schemas.microsoft.com/office/drawing/2014/main" val="1147015629"/>
                    </a:ext>
                  </a:extLst>
                </a:gridCol>
                <a:gridCol w="977675">
                  <a:extLst>
                    <a:ext uri="{9D8B030D-6E8A-4147-A177-3AD203B41FA5}">
                      <a16:colId xmlns:a16="http://schemas.microsoft.com/office/drawing/2014/main" val="4205076844"/>
                    </a:ext>
                  </a:extLst>
                </a:gridCol>
                <a:gridCol w="977675">
                  <a:extLst>
                    <a:ext uri="{9D8B030D-6E8A-4147-A177-3AD203B41FA5}">
                      <a16:colId xmlns:a16="http://schemas.microsoft.com/office/drawing/2014/main" val="4117451557"/>
                    </a:ext>
                  </a:extLst>
                </a:gridCol>
                <a:gridCol w="977675">
                  <a:extLst>
                    <a:ext uri="{9D8B030D-6E8A-4147-A177-3AD203B41FA5}">
                      <a16:colId xmlns:a16="http://schemas.microsoft.com/office/drawing/2014/main" val="3115925552"/>
                    </a:ext>
                  </a:extLst>
                </a:gridCol>
                <a:gridCol w="977675">
                  <a:extLst>
                    <a:ext uri="{9D8B030D-6E8A-4147-A177-3AD203B41FA5}">
                      <a16:colId xmlns:a16="http://schemas.microsoft.com/office/drawing/2014/main" val="1520252199"/>
                    </a:ext>
                  </a:extLst>
                </a:gridCol>
              </a:tblGrid>
              <a:tr h="343488">
                <a:tc>
                  <a:txBody>
                    <a:bodyPr/>
                    <a:lstStyle/>
                    <a:p>
                      <a:r>
                        <a:rPr lang="en-GB" dirty="0"/>
                        <a:t>Quotation + </a:t>
                      </a:r>
                      <a:r>
                        <a:rPr lang="mi-NZ" dirty="0"/>
                        <a:t>м</a:t>
                      </a:r>
                      <a:r>
                        <a:rPr lang="mi-NZ" b="1" dirty="0"/>
                        <a:t>а</a:t>
                      </a:r>
                      <a:r>
                        <a:rPr lang="mi-NZ" dirty="0"/>
                        <a:t>нын</a:t>
                      </a:r>
                      <a:r>
                        <a:rPr lang="en-GB" dirty="0"/>
                        <a:t> ‘that’</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GB"/>
                    </a:p>
                  </a:txBody>
                  <a:tcPr>
                    <a:lnL w="38100" cap="flat" cmpd="sng" algn="ctr">
                      <a:solidFill>
                        <a:schemeClr val="tx1"/>
                      </a:solidFill>
                      <a:prstDash val="solid"/>
                      <a:round/>
                      <a:headEnd type="none" w="med" len="med"/>
                      <a:tailEnd type="none" w="med" len="med"/>
                    </a:ln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2341346655"/>
                  </a:ext>
                </a:extLst>
              </a:tr>
            </a:tbl>
          </a:graphicData>
        </a:graphic>
      </p:graphicFrame>
      <p:graphicFrame>
        <p:nvGraphicFramePr>
          <p:cNvPr id="11" name="Table 10">
            <a:extLst>
              <a:ext uri="{FF2B5EF4-FFF2-40B4-BE49-F238E27FC236}">
                <a16:creationId xmlns:a16="http://schemas.microsoft.com/office/drawing/2014/main" id="{538F6D90-8FD2-4134-B3BD-0E01A0454B62}"/>
              </a:ext>
            </a:extLst>
          </p:cNvPr>
          <p:cNvGraphicFramePr>
            <a:graphicFrameLocks noGrp="1"/>
          </p:cNvGraphicFramePr>
          <p:nvPr>
            <p:extLst>
              <p:ext uri="{D42A27DB-BD31-4B8C-83A1-F6EECF244321}">
                <p14:modId xmlns:p14="http://schemas.microsoft.com/office/powerpoint/2010/main" val="3086787545"/>
              </p:ext>
            </p:extLst>
          </p:nvPr>
        </p:nvGraphicFramePr>
        <p:xfrm>
          <a:off x="544280" y="5079748"/>
          <a:ext cx="10167259" cy="365760"/>
        </p:xfrm>
        <a:graphic>
          <a:graphicData uri="http://schemas.openxmlformats.org/drawingml/2006/table">
            <a:tbl>
              <a:tblPr firstRow="1" bandRow="1">
                <a:tableStyleId>{5940675A-B579-460E-94D1-54222C63F5DA}</a:tableStyleId>
              </a:tblPr>
              <a:tblGrid>
                <a:gridCol w="3323534">
                  <a:extLst>
                    <a:ext uri="{9D8B030D-6E8A-4147-A177-3AD203B41FA5}">
                      <a16:colId xmlns:a16="http://schemas.microsoft.com/office/drawing/2014/main" val="3238219641"/>
                    </a:ext>
                  </a:extLst>
                </a:gridCol>
                <a:gridCol w="977675">
                  <a:extLst>
                    <a:ext uri="{9D8B030D-6E8A-4147-A177-3AD203B41FA5}">
                      <a16:colId xmlns:a16="http://schemas.microsoft.com/office/drawing/2014/main" val="651869332"/>
                    </a:ext>
                  </a:extLst>
                </a:gridCol>
                <a:gridCol w="977675">
                  <a:extLst>
                    <a:ext uri="{9D8B030D-6E8A-4147-A177-3AD203B41FA5}">
                      <a16:colId xmlns:a16="http://schemas.microsoft.com/office/drawing/2014/main" val="541287033"/>
                    </a:ext>
                  </a:extLst>
                </a:gridCol>
                <a:gridCol w="977675">
                  <a:extLst>
                    <a:ext uri="{9D8B030D-6E8A-4147-A177-3AD203B41FA5}">
                      <a16:colId xmlns:a16="http://schemas.microsoft.com/office/drawing/2014/main" val="1742143367"/>
                    </a:ext>
                  </a:extLst>
                </a:gridCol>
                <a:gridCol w="977675">
                  <a:extLst>
                    <a:ext uri="{9D8B030D-6E8A-4147-A177-3AD203B41FA5}">
                      <a16:colId xmlns:a16="http://schemas.microsoft.com/office/drawing/2014/main" val="2574038522"/>
                    </a:ext>
                  </a:extLst>
                </a:gridCol>
                <a:gridCol w="977675">
                  <a:extLst>
                    <a:ext uri="{9D8B030D-6E8A-4147-A177-3AD203B41FA5}">
                      <a16:colId xmlns:a16="http://schemas.microsoft.com/office/drawing/2014/main" val="1585107987"/>
                    </a:ext>
                  </a:extLst>
                </a:gridCol>
                <a:gridCol w="977675">
                  <a:extLst>
                    <a:ext uri="{9D8B030D-6E8A-4147-A177-3AD203B41FA5}">
                      <a16:colId xmlns:a16="http://schemas.microsoft.com/office/drawing/2014/main" val="865214131"/>
                    </a:ext>
                  </a:extLst>
                </a:gridCol>
                <a:gridCol w="977675">
                  <a:extLst>
                    <a:ext uri="{9D8B030D-6E8A-4147-A177-3AD203B41FA5}">
                      <a16:colId xmlns:a16="http://schemas.microsoft.com/office/drawing/2014/main" val="1991369813"/>
                    </a:ext>
                  </a:extLst>
                </a:gridCol>
              </a:tblGrid>
              <a:tr h="343488">
                <a:tc>
                  <a:txBody>
                    <a:bodyPr/>
                    <a:lstStyle/>
                    <a:p>
                      <a:r>
                        <a:rPr lang="mi-NZ" dirty="0"/>
                        <a:t>нерг</a:t>
                      </a:r>
                      <a:r>
                        <a:rPr lang="mi-NZ" b="1" dirty="0"/>
                        <a:t>е</a:t>
                      </a:r>
                      <a:r>
                        <a:rPr lang="mi-NZ" dirty="0"/>
                        <a:t>н ‘about’</a:t>
                      </a:r>
                      <a:endParaRPr lang="en-GB"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GB"/>
                    </a:p>
                  </a:txBody>
                  <a:tcPr>
                    <a:lnL w="38100" cap="flat" cmpd="sng" algn="ctr">
                      <a:solidFill>
                        <a:schemeClr val="tx1"/>
                      </a:solidFill>
                      <a:prstDash val="solid"/>
                      <a:round/>
                      <a:headEnd type="none" w="med" len="med"/>
                      <a:tailEnd type="none" w="med" len="med"/>
                    </a:ln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025492316"/>
                  </a:ext>
                </a:extLst>
              </a:tr>
            </a:tbl>
          </a:graphicData>
        </a:graphic>
      </p:graphicFrame>
      <p:graphicFrame>
        <p:nvGraphicFramePr>
          <p:cNvPr id="12" name="Table 11">
            <a:extLst>
              <a:ext uri="{FF2B5EF4-FFF2-40B4-BE49-F238E27FC236}">
                <a16:creationId xmlns:a16="http://schemas.microsoft.com/office/drawing/2014/main" id="{40C6A1BB-7223-4B37-BFD7-4604BF5A7234}"/>
              </a:ext>
            </a:extLst>
          </p:cNvPr>
          <p:cNvGraphicFramePr>
            <a:graphicFrameLocks noGrp="1"/>
          </p:cNvGraphicFramePr>
          <p:nvPr>
            <p:extLst>
              <p:ext uri="{D42A27DB-BD31-4B8C-83A1-F6EECF244321}">
                <p14:modId xmlns:p14="http://schemas.microsoft.com/office/powerpoint/2010/main" val="1130624309"/>
              </p:ext>
            </p:extLst>
          </p:nvPr>
        </p:nvGraphicFramePr>
        <p:xfrm>
          <a:off x="544280" y="5445508"/>
          <a:ext cx="10167259" cy="365760"/>
        </p:xfrm>
        <a:graphic>
          <a:graphicData uri="http://schemas.openxmlformats.org/drawingml/2006/table">
            <a:tbl>
              <a:tblPr firstRow="1" bandRow="1">
                <a:tableStyleId>{5940675A-B579-460E-94D1-54222C63F5DA}</a:tableStyleId>
              </a:tblPr>
              <a:tblGrid>
                <a:gridCol w="3323534">
                  <a:extLst>
                    <a:ext uri="{9D8B030D-6E8A-4147-A177-3AD203B41FA5}">
                      <a16:colId xmlns:a16="http://schemas.microsoft.com/office/drawing/2014/main" val="3114024902"/>
                    </a:ext>
                  </a:extLst>
                </a:gridCol>
                <a:gridCol w="977675">
                  <a:extLst>
                    <a:ext uri="{9D8B030D-6E8A-4147-A177-3AD203B41FA5}">
                      <a16:colId xmlns:a16="http://schemas.microsoft.com/office/drawing/2014/main" val="1305593639"/>
                    </a:ext>
                  </a:extLst>
                </a:gridCol>
                <a:gridCol w="977675">
                  <a:extLst>
                    <a:ext uri="{9D8B030D-6E8A-4147-A177-3AD203B41FA5}">
                      <a16:colId xmlns:a16="http://schemas.microsoft.com/office/drawing/2014/main" val="2566198735"/>
                    </a:ext>
                  </a:extLst>
                </a:gridCol>
                <a:gridCol w="977675">
                  <a:extLst>
                    <a:ext uri="{9D8B030D-6E8A-4147-A177-3AD203B41FA5}">
                      <a16:colId xmlns:a16="http://schemas.microsoft.com/office/drawing/2014/main" val="2923347716"/>
                    </a:ext>
                  </a:extLst>
                </a:gridCol>
                <a:gridCol w="977675">
                  <a:extLst>
                    <a:ext uri="{9D8B030D-6E8A-4147-A177-3AD203B41FA5}">
                      <a16:colId xmlns:a16="http://schemas.microsoft.com/office/drawing/2014/main" val="651470895"/>
                    </a:ext>
                  </a:extLst>
                </a:gridCol>
                <a:gridCol w="977675">
                  <a:extLst>
                    <a:ext uri="{9D8B030D-6E8A-4147-A177-3AD203B41FA5}">
                      <a16:colId xmlns:a16="http://schemas.microsoft.com/office/drawing/2014/main" val="2830310798"/>
                    </a:ext>
                  </a:extLst>
                </a:gridCol>
                <a:gridCol w="977675">
                  <a:extLst>
                    <a:ext uri="{9D8B030D-6E8A-4147-A177-3AD203B41FA5}">
                      <a16:colId xmlns:a16="http://schemas.microsoft.com/office/drawing/2014/main" val="843638010"/>
                    </a:ext>
                  </a:extLst>
                </a:gridCol>
                <a:gridCol w="977675">
                  <a:extLst>
                    <a:ext uri="{9D8B030D-6E8A-4147-A177-3AD203B41FA5}">
                      <a16:colId xmlns:a16="http://schemas.microsoft.com/office/drawing/2014/main" val="2164545224"/>
                    </a:ext>
                  </a:extLst>
                </a:gridCol>
              </a:tblGrid>
              <a:tr h="343488">
                <a:tc>
                  <a:txBody>
                    <a:bodyPr/>
                    <a:lstStyle/>
                    <a:p>
                      <a:r>
                        <a:rPr lang="mi-NZ" dirty="0"/>
                        <a:t>д</a:t>
                      </a:r>
                      <a:r>
                        <a:rPr lang="en-GB" b="1" dirty="0" err="1"/>
                        <a:t>е</a:t>
                      </a:r>
                      <a:r>
                        <a:rPr lang="en-GB" dirty="0" err="1"/>
                        <a:t>не</a:t>
                      </a:r>
                      <a:r>
                        <a:rPr lang="en-GB" dirty="0"/>
                        <a:t> ‘with’</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GB" dirty="0"/>
                    </a:p>
                  </a:txBody>
                  <a:tcPr>
                    <a:lnL w="38100" cap="flat" cmpd="sng" algn="ctr">
                      <a:solidFill>
                        <a:schemeClr val="tx1"/>
                      </a:solidFill>
                      <a:prstDash val="solid"/>
                      <a:round/>
                      <a:headEnd type="none" w="med" len="med"/>
                      <a:tailEnd type="none" w="med" len="med"/>
                    </a:ln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540319199"/>
                  </a:ext>
                </a:extLst>
              </a:tr>
            </a:tbl>
          </a:graphicData>
        </a:graphic>
      </p:graphicFrame>
      <p:graphicFrame>
        <p:nvGraphicFramePr>
          <p:cNvPr id="13" name="Table 12">
            <a:extLst>
              <a:ext uri="{FF2B5EF4-FFF2-40B4-BE49-F238E27FC236}">
                <a16:creationId xmlns:a16="http://schemas.microsoft.com/office/drawing/2014/main" id="{A8384865-D913-49FF-9215-847A7939F1A7}"/>
              </a:ext>
            </a:extLst>
          </p:cNvPr>
          <p:cNvGraphicFramePr>
            <a:graphicFrameLocks noGrp="1"/>
          </p:cNvGraphicFramePr>
          <p:nvPr>
            <p:extLst>
              <p:ext uri="{D42A27DB-BD31-4B8C-83A1-F6EECF244321}">
                <p14:modId xmlns:p14="http://schemas.microsoft.com/office/powerpoint/2010/main" val="655314675"/>
              </p:ext>
            </p:extLst>
          </p:nvPr>
        </p:nvGraphicFramePr>
        <p:xfrm>
          <a:off x="544280" y="5811268"/>
          <a:ext cx="10167259" cy="365760"/>
        </p:xfrm>
        <a:graphic>
          <a:graphicData uri="http://schemas.openxmlformats.org/drawingml/2006/table">
            <a:tbl>
              <a:tblPr firstRow="1" bandRow="1">
                <a:tableStyleId>{5940675A-B579-460E-94D1-54222C63F5DA}</a:tableStyleId>
              </a:tblPr>
              <a:tblGrid>
                <a:gridCol w="3323534">
                  <a:extLst>
                    <a:ext uri="{9D8B030D-6E8A-4147-A177-3AD203B41FA5}">
                      <a16:colId xmlns:a16="http://schemas.microsoft.com/office/drawing/2014/main" val="2119608451"/>
                    </a:ext>
                  </a:extLst>
                </a:gridCol>
                <a:gridCol w="977675">
                  <a:extLst>
                    <a:ext uri="{9D8B030D-6E8A-4147-A177-3AD203B41FA5}">
                      <a16:colId xmlns:a16="http://schemas.microsoft.com/office/drawing/2014/main" val="1416269181"/>
                    </a:ext>
                  </a:extLst>
                </a:gridCol>
                <a:gridCol w="977675">
                  <a:extLst>
                    <a:ext uri="{9D8B030D-6E8A-4147-A177-3AD203B41FA5}">
                      <a16:colId xmlns:a16="http://schemas.microsoft.com/office/drawing/2014/main" val="3830771648"/>
                    </a:ext>
                  </a:extLst>
                </a:gridCol>
                <a:gridCol w="977675">
                  <a:extLst>
                    <a:ext uri="{9D8B030D-6E8A-4147-A177-3AD203B41FA5}">
                      <a16:colId xmlns:a16="http://schemas.microsoft.com/office/drawing/2014/main" val="13544835"/>
                    </a:ext>
                  </a:extLst>
                </a:gridCol>
                <a:gridCol w="977675">
                  <a:extLst>
                    <a:ext uri="{9D8B030D-6E8A-4147-A177-3AD203B41FA5}">
                      <a16:colId xmlns:a16="http://schemas.microsoft.com/office/drawing/2014/main" val="2528793035"/>
                    </a:ext>
                  </a:extLst>
                </a:gridCol>
                <a:gridCol w="977675">
                  <a:extLst>
                    <a:ext uri="{9D8B030D-6E8A-4147-A177-3AD203B41FA5}">
                      <a16:colId xmlns:a16="http://schemas.microsoft.com/office/drawing/2014/main" val="909646489"/>
                    </a:ext>
                  </a:extLst>
                </a:gridCol>
                <a:gridCol w="977675">
                  <a:extLst>
                    <a:ext uri="{9D8B030D-6E8A-4147-A177-3AD203B41FA5}">
                      <a16:colId xmlns:a16="http://schemas.microsoft.com/office/drawing/2014/main" val="114157896"/>
                    </a:ext>
                  </a:extLst>
                </a:gridCol>
                <a:gridCol w="977675">
                  <a:extLst>
                    <a:ext uri="{9D8B030D-6E8A-4147-A177-3AD203B41FA5}">
                      <a16:colId xmlns:a16="http://schemas.microsoft.com/office/drawing/2014/main" val="708347377"/>
                    </a:ext>
                  </a:extLst>
                </a:gridCol>
              </a:tblGrid>
              <a:tr h="125075">
                <a:tc>
                  <a:txBody>
                    <a:bodyPr/>
                    <a:lstStyle/>
                    <a:p>
                      <a:r>
                        <a:rPr lang="en-GB" dirty="0"/>
                        <a:t>Subject only</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endParaRPr lang="en-GB" dirty="0"/>
                    </a:p>
                  </a:txBody>
                  <a:tcPr>
                    <a:lnL w="381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endParaRPr lang="en-GB"/>
                    </a:p>
                  </a:txBody>
                  <a:tcPr>
                    <a:lnB w="12700" cap="flat" cmpd="sng" algn="ctr">
                      <a:noFill/>
                      <a:prstDash val="solid"/>
                      <a:round/>
                      <a:headEnd type="none" w="med" len="med"/>
                      <a:tailEnd type="none" w="med" len="med"/>
                    </a:lnB>
                  </a:tcPr>
                </a:tc>
                <a:tc>
                  <a:txBody>
                    <a:bodyPr/>
                    <a:lstStyle/>
                    <a:p>
                      <a:endParaRPr lang="en-GB" dirty="0"/>
                    </a:p>
                  </a:txBody>
                  <a:tcPr>
                    <a:lnB w="12700" cap="flat" cmpd="sng" algn="ctr">
                      <a:noFill/>
                      <a:prstDash val="solid"/>
                      <a:round/>
                      <a:headEnd type="none" w="med" len="med"/>
                      <a:tailEnd type="none" w="med" len="med"/>
                    </a:lnB>
                  </a:tcPr>
                </a:tc>
                <a:tc>
                  <a:txBody>
                    <a:bodyPr/>
                    <a:lstStyle/>
                    <a:p>
                      <a:endParaRPr lang="en-GB" dirty="0"/>
                    </a:p>
                  </a:txBody>
                  <a:tcPr>
                    <a:lnB w="12700" cap="flat" cmpd="sng" algn="ctr">
                      <a:noFill/>
                      <a:prstDash val="solid"/>
                      <a:round/>
                      <a:headEnd type="none" w="med" len="med"/>
                      <a:tailEnd type="none" w="med" len="med"/>
                    </a:lnB>
                  </a:tcPr>
                </a:tc>
                <a:tc>
                  <a:txBody>
                    <a:bodyPr/>
                    <a:lstStyle/>
                    <a:p>
                      <a:endParaRPr lang="en-GB" dirty="0"/>
                    </a:p>
                  </a:txBody>
                  <a:tcPr>
                    <a:lnB w="12700" cap="flat" cmpd="sng" algn="ctr">
                      <a:noFill/>
                      <a:prstDash val="solid"/>
                      <a:round/>
                      <a:headEnd type="none" w="med" len="med"/>
                      <a:tailEnd type="none" w="med" len="med"/>
                    </a:lnB>
                  </a:tcPr>
                </a:tc>
                <a:tc>
                  <a:txBody>
                    <a:bodyPr/>
                    <a:lstStyle/>
                    <a:p>
                      <a:endParaRPr lang="en-GB" dirty="0"/>
                    </a:p>
                  </a:txBody>
                  <a:tcPr>
                    <a:lnB w="12700" cap="flat" cmpd="sng" algn="ctr">
                      <a:noFill/>
                      <a:prstDash val="solid"/>
                      <a:round/>
                      <a:headEnd type="none" w="med" len="med"/>
                      <a:tailEnd type="none" w="med" len="med"/>
                    </a:lnB>
                  </a:tcPr>
                </a:tc>
                <a:tc>
                  <a:txBody>
                    <a:bodyPr/>
                    <a:lstStyle/>
                    <a:p>
                      <a:endParaRPr lang="en-GB"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3585721356"/>
                  </a:ext>
                </a:extLst>
              </a:tr>
            </a:tbl>
          </a:graphicData>
        </a:graphic>
      </p:graphicFrame>
    </p:spTree>
    <p:extLst>
      <p:ext uri="{BB962C8B-B14F-4D97-AF65-F5344CB8AC3E}">
        <p14:creationId xmlns:p14="http://schemas.microsoft.com/office/powerpoint/2010/main" val="151279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Locutionary verbs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16</a:t>
            </a:fld>
            <a:endParaRPr lang="en-GB"/>
          </a:p>
        </p:txBody>
      </p:sp>
      <p:sp>
        <p:nvSpPr>
          <p:cNvPr id="7" name="TextBox 6">
            <a:extLst>
              <a:ext uri="{FF2B5EF4-FFF2-40B4-BE49-F238E27FC236}">
                <a16:creationId xmlns:a16="http://schemas.microsoft.com/office/drawing/2014/main" id="{75F1931E-D123-4BD7-B0A4-ECB8E4FF4402}"/>
              </a:ext>
            </a:extLst>
          </p:cNvPr>
          <p:cNvSpPr txBox="1"/>
          <p:nvPr/>
        </p:nvSpPr>
        <p:spPr>
          <a:xfrm>
            <a:off x="838200" y="1533415"/>
            <a:ext cx="4731327" cy="646331"/>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a) </a:t>
            </a:r>
            <a:r>
              <a:rPr lang="en-US" sz="1800" i="0" u="none" kern="1200" dirty="0" err="1">
                <a:solidFill>
                  <a:schemeClr val="tx1"/>
                </a:solidFill>
                <a:effectLst/>
                <a:latin typeface="+mn-lt"/>
                <a:ea typeface="+mn-ea"/>
                <a:cs typeface="+mn-cs"/>
              </a:rPr>
              <a:t>ойл</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ем</a:t>
            </a:r>
            <a:r>
              <a:rPr lang="en-US" sz="1800" i="0" u="none" kern="1200" dirty="0">
                <a:solidFill>
                  <a:schemeClr val="tx1"/>
                </a:solidFill>
                <a:effectLst/>
                <a:latin typeface="+mn-lt"/>
                <a:ea typeface="+mn-ea"/>
                <a:cs typeface="+mn-cs"/>
              </a:rPr>
              <a:t>) ‘to speak, to talk, to tell, to say’</a:t>
            </a:r>
            <a:endParaRPr lang="en-GB" i="0" u="none" dirty="0"/>
          </a:p>
          <a:p>
            <a:endParaRPr lang="en-GB" dirty="0"/>
          </a:p>
        </p:txBody>
      </p:sp>
      <p:graphicFrame>
        <p:nvGraphicFramePr>
          <p:cNvPr id="2" name="Table 1">
            <a:extLst>
              <a:ext uri="{FF2B5EF4-FFF2-40B4-BE49-F238E27FC236}">
                <a16:creationId xmlns:a16="http://schemas.microsoft.com/office/drawing/2014/main" id="{169AE824-C97B-4BF6-A8CE-BE035C08624B}"/>
              </a:ext>
            </a:extLst>
          </p:cNvPr>
          <p:cNvGraphicFramePr>
            <a:graphicFrameLocks noGrp="1"/>
          </p:cNvGraphicFramePr>
          <p:nvPr>
            <p:extLst>
              <p:ext uri="{D42A27DB-BD31-4B8C-83A1-F6EECF244321}">
                <p14:modId xmlns:p14="http://schemas.microsoft.com/office/powerpoint/2010/main" val="1365151783"/>
              </p:ext>
            </p:extLst>
          </p:nvPr>
        </p:nvGraphicFramePr>
        <p:xfrm>
          <a:off x="390534" y="3429000"/>
          <a:ext cx="6473372" cy="2204928"/>
        </p:xfrm>
        <a:graphic>
          <a:graphicData uri="http://schemas.openxmlformats.org/drawingml/2006/table">
            <a:tbl>
              <a:tblPr firstRow="1" firstCol="1" bandRow="1">
                <a:tableStyleId>{5940675A-B579-460E-94D1-54222C63F5DA}</a:tableStyleId>
              </a:tblPr>
              <a:tblGrid>
                <a:gridCol w="3236336">
                  <a:extLst>
                    <a:ext uri="{9D8B030D-6E8A-4147-A177-3AD203B41FA5}">
                      <a16:colId xmlns:a16="http://schemas.microsoft.com/office/drawing/2014/main" val="1752017031"/>
                    </a:ext>
                  </a:extLst>
                </a:gridCol>
                <a:gridCol w="3237036">
                  <a:extLst>
                    <a:ext uri="{9D8B030D-6E8A-4147-A177-3AD203B41FA5}">
                      <a16:colId xmlns:a16="http://schemas.microsoft.com/office/drawing/2014/main" val="884292652"/>
                    </a:ext>
                  </a:extLst>
                </a:gridCol>
              </a:tblGrid>
              <a:tr h="367488">
                <a:tc>
                  <a:txBody>
                    <a:bodyPr/>
                    <a:lstStyle/>
                    <a:p>
                      <a:pPr algn="just"/>
                      <a:r>
                        <a:rPr lang="en-US" sz="1800">
                          <a:effectLst/>
                          <a:latin typeface="Calibri" panose="020F0502020204030204" pitchFamily="34" charset="0"/>
                          <a:ea typeface="PMingLiU" panose="02020500000000000000" pitchFamily="18" charset="-120"/>
                          <a:cs typeface="Lucida Grande"/>
                        </a:rPr>
                        <a:t>Мый марл</a:t>
                      </a:r>
                      <a:r>
                        <a:rPr lang="en-US" sz="1800" b="1">
                          <a:effectLst/>
                          <a:latin typeface="Calibri" panose="020F0502020204030204" pitchFamily="34" charset="0"/>
                          <a:ea typeface="PMingLiU" panose="02020500000000000000" pitchFamily="18" charset="-120"/>
                          <a:cs typeface="Lucida Grande"/>
                        </a:rPr>
                        <a:t>а</a:t>
                      </a:r>
                      <a:r>
                        <a:rPr lang="en-US" sz="1800">
                          <a:effectLst/>
                          <a:latin typeface="Calibri" panose="020F0502020204030204" pitchFamily="34" charset="0"/>
                          <a:ea typeface="PMingLiU" panose="02020500000000000000" pitchFamily="18" charset="-120"/>
                          <a:cs typeface="Lucida Grande"/>
                        </a:rPr>
                        <a:t> </a:t>
                      </a:r>
                      <a:r>
                        <a:rPr lang="en-US" sz="1800" u="sng">
                          <a:effectLst/>
                          <a:latin typeface="Calibri" panose="020F0502020204030204" pitchFamily="34" charset="0"/>
                          <a:ea typeface="PMingLiU" panose="02020500000000000000" pitchFamily="18" charset="-120"/>
                          <a:cs typeface="Lucida Grande"/>
                        </a:rPr>
                        <a:t>ойл</a:t>
                      </a:r>
                      <a:r>
                        <a:rPr lang="en-US" sz="1800" b="1" u="sng">
                          <a:effectLst/>
                          <a:latin typeface="Calibri" panose="020F0502020204030204" pitchFamily="34" charset="0"/>
                          <a:ea typeface="PMingLiU" panose="02020500000000000000" pitchFamily="18" charset="-120"/>
                          <a:cs typeface="Lucida Grande"/>
                        </a:rPr>
                        <a:t>е</a:t>
                      </a:r>
                      <a:r>
                        <a:rPr lang="en-US" sz="1800" u="sng">
                          <a:effectLst/>
                          <a:latin typeface="Calibri" panose="020F0502020204030204" pitchFamily="34" charset="0"/>
                          <a:ea typeface="PMingLiU" panose="02020500000000000000" pitchFamily="18" charset="-120"/>
                          <a:cs typeface="Lucida Grande"/>
                        </a:rPr>
                        <a:t>м</a:t>
                      </a:r>
                      <a:r>
                        <a:rPr lang="en-US" sz="1800">
                          <a:effectLst/>
                          <a:latin typeface="Calibri" panose="020F0502020204030204" pitchFamily="34" charset="0"/>
                          <a:ea typeface="PMingLiU" panose="02020500000000000000" pitchFamily="18" charset="-120"/>
                          <a:cs typeface="Lucida Grande"/>
                        </a:rPr>
                        <a:t>.</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1800">
                          <a:effectLst/>
                          <a:latin typeface="Calibri" panose="020F0502020204030204" pitchFamily="34" charset="0"/>
                          <a:ea typeface="PMingLiU" panose="02020500000000000000" pitchFamily="18" charset="-120"/>
                          <a:cs typeface="Lucida Grande"/>
                        </a:rPr>
                        <a:t>I speak Mari.</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7949649"/>
                  </a:ext>
                </a:extLst>
              </a:tr>
              <a:tr h="367488">
                <a:tc>
                  <a:txBody>
                    <a:bodyPr/>
                    <a:lstStyle/>
                    <a:p>
                      <a:pPr algn="just"/>
                      <a:r>
                        <a:rPr lang="en-US" sz="1800">
                          <a:effectLst/>
                          <a:latin typeface="Calibri" panose="020F0502020204030204" pitchFamily="34" charset="0"/>
                          <a:ea typeface="PMingLiU" panose="02020500000000000000" pitchFamily="18" charset="-120"/>
                          <a:cs typeface="Lucida Grande"/>
                        </a:rPr>
                        <a:t>Мыскар</a:t>
                      </a:r>
                      <a:r>
                        <a:rPr lang="en-US" sz="1800" b="1">
                          <a:effectLst/>
                          <a:latin typeface="Calibri" panose="020F0502020204030204" pitchFamily="34" charset="0"/>
                          <a:ea typeface="PMingLiU" panose="02020500000000000000" pitchFamily="18" charset="-120"/>
                          <a:cs typeface="Lucida Grande"/>
                        </a:rPr>
                        <a:t>а</a:t>
                      </a:r>
                      <a:r>
                        <a:rPr lang="en-US" sz="1800">
                          <a:effectLst/>
                          <a:latin typeface="Calibri" panose="020F0502020204030204" pitchFamily="34" charset="0"/>
                          <a:ea typeface="PMingLiU" panose="02020500000000000000" pitchFamily="18" charset="-120"/>
                          <a:cs typeface="Lucida Grande"/>
                        </a:rPr>
                        <a:t>м </a:t>
                      </a:r>
                      <a:r>
                        <a:rPr lang="en-US" sz="1800" u="sng">
                          <a:effectLst/>
                          <a:latin typeface="Calibri" panose="020F0502020204030204" pitchFamily="34" charset="0"/>
                          <a:ea typeface="PMingLiU" panose="02020500000000000000" pitchFamily="18" charset="-120"/>
                          <a:cs typeface="Lucida Grande"/>
                        </a:rPr>
                        <a:t>ойл</a:t>
                      </a:r>
                      <a:r>
                        <a:rPr lang="en-US" sz="1800" b="1" u="sng">
                          <a:effectLst/>
                          <a:latin typeface="Calibri" panose="020F0502020204030204" pitchFamily="34" charset="0"/>
                          <a:ea typeface="PMingLiU" panose="02020500000000000000" pitchFamily="18" charset="-120"/>
                          <a:cs typeface="Lucida Grande"/>
                        </a:rPr>
                        <a:t>е</a:t>
                      </a:r>
                      <a:r>
                        <a:rPr lang="en-US" sz="1800" u="sng">
                          <a:effectLst/>
                          <a:latin typeface="Calibri" panose="020F0502020204030204" pitchFamily="34" charset="0"/>
                          <a:ea typeface="PMingLiU" panose="02020500000000000000" pitchFamily="18" charset="-120"/>
                          <a:cs typeface="Lucida Grande"/>
                        </a:rPr>
                        <a:t>н</a:t>
                      </a:r>
                      <a:r>
                        <a:rPr lang="en-US" sz="1800">
                          <a:effectLst/>
                          <a:latin typeface="Calibri" panose="020F0502020204030204" pitchFamily="34" charset="0"/>
                          <a:ea typeface="PMingLiU" panose="02020500000000000000" pitchFamily="18" charset="-120"/>
                          <a:cs typeface="Lucida Grande"/>
                        </a:rPr>
                        <a:t> ом м</a:t>
                      </a:r>
                      <a:r>
                        <a:rPr lang="en-US" sz="1800" b="1">
                          <a:effectLst/>
                          <a:latin typeface="Calibri" panose="020F0502020204030204" pitchFamily="34" charset="0"/>
                          <a:ea typeface="PMingLiU" panose="02020500000000000000" pitchFamily="18" charset="-120"/>
                          <a:cs typeface="Lucida Grande"/>
                        </a:rPr>
                        <a:t>о</a:t>
                      </a:r>
                      <a:r>
                        <a:rPr lang="en-US" sz="1800">
                          <a:effectLst/>
                          <a:latin typeface="Calibri" panose="020F0502020204030204" pitchFamily="34" charset="0"/>
                          <a:ea typeface="PMingLiU" panose="02020500000000000000" pitchFamily="18" charset="-120"/>
                          <a:cs typeface="Lucida Grande"/>
                        </a:rPr>
                        <a:t>што.</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1800">
                          <a:effectLst/>
                          <a:latin typeface="Calibri" panose="020F0502020204030204" pitchFamily="34" charset="0"/>
                          <a:ea typeface="PMingLiU" panose="02020500000000000000" pitchFamily="18" charset="-120"/>
                          <a:cs typeface="Lucida Grande"/>
                        </a:rPr>
                        <a:t>I don’t know how to tell a joke.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60754020"/>
                  </a:ext>
                </a:extLst>
              </a:tr>
              <a:tr h="367488">
                <a:tc>
                  <a:txBody>
                    <a:bodyPr/>
                    <a:lstStyle/>
                    <a:p>
                      <a:pPr algn="just"/>
                      <a:r>
                        <a:rPr lang="en-US" sz="1800">
                          <a:effectLst/>
                          <a:latin typeface="Calibri" panose="020F0502020204030204" pitchFamily="34" charset="0"/>
                          <a:ea typeface="PMingLiU" panose="02020500000000000000" pitchFamily="18" charset="-120"/>
                          <a:cs typeface="Lucida Grande"/>
                        </a:rPr>
                        <a:t>«Эрл</a:t>
                      </a:r>
                      <a:r>
                        <a:rPr lang="en-US" sz="1800" b="1">
                          <a:effectLst/>
                          <a:latin typeface="Calibri" panose="020F0502020204030204" pitchFamily="34" charset="0"/>
                          <a:ea typeface="PMingLiU" panose="02020500000000000000" pitchFamily="18" charset="-120"/>
                          <a:cs typeface="Lucida Grande"/>
                        </a:rPr>
                        <a:t>а</a:t>
                      </a:r>
                      <a:r>
                        <a:rPr lang="en-US" sz="1800">
                          <a:effectLst/>
                          <a:latin typeface="Calibri" panose="020F0502020204030204" pitchFamily="34" charset="0"/>
                          <a:ea typeface="PMingLiU" panose="02020500000000000000" pitchFamily="18" charset="-120"/>
                          <a:cs typeface="Lucida Grande"/>
                        </a:rPr>
                        <a:t> тол</a:t>
                      </a:r>
                      <a:r>
                        <a:rPr lang="en-US" sz="1800" b="1">
                          <a:effectLst/>
                          <a:latin typeface="Calibri" panose="020F0502020204030204" pitchFamily="34" charset="0"/>
                          <a:ea typeface="PMingLiU" panose="02020500000000000000" pitchFamily="18" charset="-120"/>
                          <a:cs typeface="Lucida Grande"/>
                        </a:rPr>
                        <a:t>а</a:t>
                      </a:r>
                      <a:r>
                        <a:rPr lang="en-US" sz="1800">
                          <a:effectLst/>
                          <a:latin typeface="Calibri" panose="020F0502020204030204" pitchFamily="34" charset="0"/>
                          <a:ea typeface="PMingLiU" panose="02020500000000000000" pitchFamily="18" charset="-120"/>
                          <a:cs typeface="Lucida Grande"/>
                        </a:rPr>
                        <a:t>м» м</a:t>
                      </a:r>
                      <a:r>
                        <a:rPr lang="en-US" sz="1800" b="1">
                          <a:effectLst/>
                          <a:latin typeface="Calibri" panose="020F0502020204030204" pitchFamily="34" charset="0"/>
                          <a:ea typeface="PMingLiU" panose="02020500000000000000" pitchFamily="18" charset="-120"/>
                          <a:cs typeface="Lucida Grande"/>
                        </a:rPr>
                        <a:t>а</a:t>
                      </a:r>
                      <a:r>
                        <a:rPr lang="en-US" sz="1800">
                          <a:effectLst/>
                          <a:latin typeface="Calibri" panose="020F0502020204030204" pitchFamily="34" charset="0"/>
                          <a:ea typeface="PMingLiU" panose="02020500000000000000" pitchFamily="18" charset="-120"/>
                          <a:cs typeface="Lucida Grande"/>
                        </a:rPr>
                        <a:t>нын </a:t>
                      </a:r>
                      <a:r>
                        <a:rPr lang="en-US" sz="1800" b="1" u="sng">
                          <a:effectLst/>
                          <a:latin typeface="Calibri" panose="020F0502020204030204" pitchFamily="34" charset="0"/>
                          <a:ea typeface="PMingLiU" panose="02020500000000000000" pitchFamily="18" charset="-120"/>
                          <a:cs typeface="Lucida Grande"/>
                        </a:rPr>
                        <a:t>о</a:t>
                      </a:r>
                      <a:r>
                        <a:rPr lang="en-US" sz="1800" u="sng">
                          <a:effectLst/>
                          <a:latin typeface="Calibri" panose="020F0502020204030204" pitchFamily="34" charset="0"/>
                          <a:ea typeface="PMingLiU" panose="02020500000000000000" pitchFamily="18" charset="-120"/>
                          <a:cs typeface="Lucida Grande"/>
                        </a:rPr>
                        <a:t>йлыш</a:t>
                      </a:r>
                      <a:r>
                        <a:rPr lang="en-US" sz="1800">
                          <a:effectLst/>
                          <a:latin typeface="Calibri" panose="020F0502020204030204" pitchFamily="34" charset="0"/>
                          <a:ea typeface="PMingLiU" panose="02020500000000000000" pitchFamily="18" charset="-120"/>
                          <a:cs typeface="Lucida Grande"/>
                        </a:rPr>
                        <a:t>.</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1800">
                          <a:effectLst/>
                          <a:latin typeface="Calibri" panose="020F0502020204030204" pitchFamily="34" charset="0"/>
                          <a:ea typeface="PMingLiU" panose="02020500000000000000" pitchFamily="18" charset="-120"/>
                          <a:cs typeface="Lucida Grande"/>
                        </a:rPr>
                        <a:t>“I’ll come tomorrow”, (s)he said.</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35759010"/>
                  </a:ext>
                </a:extLst>
              </a:tr>
              <a:tr h="367488">
                <a:tc>
                  <a:txBody>
                    <a:bodyPr/>
                    <a:lstStyle/>
                    <a:p>
                      <a:pPr algn="just"/>
                      <a:r>
                        <a:rPr lang="en-US" sz="1800" b="1">
                          <a:effectLst/>
                          <a:latin typeface="Calibri" panose="020F0502020204030204" pitchFamily="34" charset="0"/>
                          <a:ea typeface="PMingLiU" panose="02020500000000000000" pitchFamily="18" charset="-120"/>
                          <a:cs typeface="Lucida Grande"/>
                        </a:rPr>
                        <a:t>И</a:t>
                      </a:r>
                      <a:r>
                        <a:rPr lang="en-US" sz="1800">
                          <a:effectLst/>
                          <a:latin typeface="Calibri" panose="020F0502020204030204" pitchFamily="34" charset="0"/>
                          <a:ea typeface="PMingLiU" panose="02020500000000000000" pitchFamily="18" charset="-120"/>
                          <a:cs typeface="Lucida Grande"/>
                        </a:rPr>
                        <a:t>лыш нерг</a:t>
                      </a:r>
                      <a:r>
                        <a:rPr lang="en-US" sz="1800" b="1">
                          <a:effectLst/>
                          <a:latin typeface="Calibri" panose="020F0502020204030204" pitchFamily="34" charset="0"/>
                          <a:ea typeface="PMingLiU" panose="02020500000000000000" pitchFamily="18" charset="-120"/>
                          <a:cs typeface="Lucida Grande"/>
                        </a:rPr>
                        <a:t>е</a:t>
                      </a:r>
                      <a:r>
                        <a:rPr lang="en-US" sz="1800">
                          <a:effectLst/>
                          <a:latin typeface="Calibri" panose="020F0502020204030204" pitchFamily="34" charset="0"/>
                          <a:ea typeface="PMingLiU" panose="02020500000000000000" pitchFamily="18" charset="-120"/>
                          <a:cs typeface="Lucida Grande"/>
                        </a:rPr>
                        <a:t>н </a:t>
                      </a:r>
                      <a:r>
                        <a:rPr lang="en-US" sz="1800" u="sng">
                          <a:effectLst/>
                          <a:latin typeface="Calibri" panose="020F0502020204030204" pitchFamily="34" charset="0"/>
                          <a:ea typeface="PMingLiU" panose="02020500000000000000" pitchFamily="18" charset="-120"/>
                          <a:cs typeface="Lucida Grande"/>
                        </a:rPr>
                        <a:t>ойленн</a:t>
                      </a:r>
                      <a:r>
                        <a:rPr lang="en-US" sz="1800" b="1" u="sng">
                          <a:effectLst/>
                          <a:latin typeface="Calibri" panose="020F0502020204030204" pitchFamily="34" charset="0"/>
                          <a:ea typeface="PMingLiU" panose="02020500000000000000" pitchFamily="18" charset="-120"/>
                          <a:cs typeface="Lucida Grande"/>
                        </a:rPr>
                        <a:t>а</a:t>
                      </a:r>
                      <a:r>
                        <a:rPr lang="en-US" sz="1800">
                          <a:effectLst/>
                          <a:latin typeface="Calibri" panose="020F0502020204030204" pitchFamily="34" charset="0"/>
                          <a:ea typeface="PMingLiU" panose="02020500000000000000" pitchFamily="18" charset="-120"/>
                          <a:cs typeface="Lucida Grande"/>
                        </a:rPr>
                        <a:t>.</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1800">
                          <a:effectLst/>
                          <a:latin typeface="Calibri" panose="020F0502020204030204" pitchFamily="34" charset="0"/>
                          <a:ea typeface="PMingLiU" panose="02020500000000000000" pitchFamily="18" charset="-120"/>
                          <a:cs typeface="Lucida Grande"/>
                        </a:rPr>
                        <a:t>We talked about life.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86171678"/>
                  </a:ext>
                </a:extLst>
              </a:tr>
              <a:tr h="367488">
                <a:tc>
                  <a:txBody>
                    <a:bodyPr/>
                    <a:lstStyle/>
                    <a:p>
                      <a:pPr algn="just"/>
                      <a:r>
                        <a:rPr lang="en-US" sz="1800">
                          <a:effectLst/>
                          <a:latin typeface="Calibri" panose="020F0502020204030204" pitchFamily="34" charset="0"/>
                          <a:ea typeface="PMingLiU" panose="02020500000000000000" pitchFamily="18" charset="-120"/>
                          <a:cs typeface="Lucida Grande"/>
                        </a:rPr>
                        <a:t>Йыв</a:t>
                      </a:r>
                      <a:r>
                        <a:rPr lang="en-US" sz="1800" b="1">
                          <a:effectLst/>
                          <a:latin typeface="Calibri" panose="020F0502020204030204" pitchFamily="34" charset="0"/>
                          <a:ea typeface="PMingLiU" panose="02020500000000000000" pitchFamily="18" charset="-120"/>
                          <a:cs typeface="Lucida Grande"/>
                        </a:rPr>
                        <a:t>а</a:t>
                      </a:r>
                      <a:r>
                        <a:rPr lang="en-US" sz="1800">
                          <a:effectLst/>
                          <a:latin typeface="Calibri" panose="020F0502020204030204" pitchFamily="34" charset="0"/>
                          <a:ea typeface="PMingLiU" panose="02020500000000000000" pitchFamily="18" charset="-120"/>
                          <a:cs typeface="Lucida Grande"/>
                        </a:rPr>
                        <a:t>н д</a:t>
                      </a:r>
                      <a:r>
                        <a:rPr lang="en-US" sz="1800" b="1">
                          <a:effectLst/>
                          <a:latin typeface="Calibri" panose="020F0502020204030204" pitchFamily="34" charset="0"/>
                          <a:ea typeface="PMingLiU" panose="02020500000000000000" pitchFamily="18" charset="-120"/>
                          <a:cs typeface="Lucida Grande"/>
                        </a:rPr>
                        <a:t>е</a:t>
                      </a:r>
                      <a:r>
                        <a:rPr lang="en-US" sz="1800">
                          <a:effectLst/>
                          <a:latin typeface="Calibri" panose="020F0502020204030204" pitchFamily="34" charset="0"/>
                          <a:ea typeface="PMingLiU" panose="02020500000000000000" pitchFamily="18" charset="-120"/>
                          <a:cs typeface="Lucida Grande"/>
                        </a:rPr>
                        <a:t>не </a:t>
                      </a:r>
                      <a:r>
                        <a:rPr lang="en-US" sz="1800" u="sng">
                          <a:effectLst/>
                          <a:latin typeface="Calibri" panose="020F0502020204030204" pitchFamily="34" charset="0"/>
                          <a:ea typeface="PMingLiU" panose="02020500000000000000" pitchFamily="18" charset="-120"/>
                          <a:cs typeface="Lucida Grande"/>
                        </a:rPr>
                        <a:t>ойленн</a:t>
                      </a:r>
                      <a:r>
                        <a:rPr lang="en-US" sz="1800" b="1" u="sng">
                          <a:effectLst/>
                          <a:latin typeface="Calibri" panose="020F0502020204030204" pitchFamily="34" charset="0"/>
                          <a:ea typeface="PMingLiU" panose="02020500000000000000" pitchFamily="18" charset="-120"/>
                          <a:cs typeface="Lucida Grande"/>
                        </a:rPr>
                        <a:t>а</a:t>
                      </a:r>
                      <a:r>
                        <a:rPr lang="en-US" sz="1800">
                          <a:effectLst/>
                          <a:latin typeface="Calibri" panose="020F0502020204030204" pitchFamily="34" charset="0"/>
                          <a:ea typeface="PMingLiU" panose="02020500000000000000" pitchFamily="18" charset="-120"/>
                          <a:cs typeface="Lucida Grande"/>
                        </a:rPr>
                        <a:t>.</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1800">
                          <a:effectLst/>
                          <a:latin typeface="Calibri" panose="020F0502020204030204" pitchFamily="34" charset="0"/>
                          <a:ea typeface="PMingLiU" panose="02020500000000000000" pitchFamily="18" charset="-120"/>
                          <a:cs typeface="Lucida Grande"/>
                        </a:rPr>
                        <a:t>We talked with Yyvan.</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987658386"/>
                  </a:ext>
                </a:extLst>
              </a:tr>
              <a:tr h="367488">
                <a:tc>
                  <a:txBody>
                    <a:bodyPr/>
                    <a:lstStyle/>
                    <a:p>
                      <a:pPr algn="just"/>
                      <a:r>
                        <a:rPr lang="en-US" sz="1800">
                          <a:effectLst/>
                          <a:latin typeface="Calibri" panose="020F0502020204030204" pitchFamily="34" charset="0"/>
                          <a:ea typeface="PMingLiU" panose="02020500000000000000" pitchFamily="18" charset="-120"/>
                          <a:cs typeface="Lucida Grande"/>
                        </a:rPr>
                        <a:t>Куж</a:t>
                      </a:r>
                      <a:r>
                        <a:rPr lang="en-US" sz="1800" b="1">
                          <a:effectLst/>
                          <a:latin typeface="Calibri" panose="020F0502020204030204" pitchFamily="34" charset="0"/>
                          <a:ea typeface="PMingLiU" panose="02020500000000000000" pitchFamily="18" charset="-120"/>
                          <a:cs typeface="Lucida Grande"/>
                        </a:rPr>
                        <a:t>у</a:t>
                      </a:r>
                      <a:r>
                        <a:rPr lang="en-US" sz="1800">
                          <a:effectLst/>
                          <a:latin typeface="Calibri" panose="020F0502020204030204" pitchFamily="34" charset="0"/>
                          <a:ea typeface="PMingLiU" panose="02020500000000000000" pitchFamily="18" charset="-120"/>
                          <a:cs typeface="Lucida Grande"/>
                        </a:rPr>
                        <a:t>н </a:t>
                      </a:r>
                      <a:r>
                        <a:rPr lang="en-US" sz="1800" u="sng">
                          <a:effectLst/>
                          <a:latin typeface="Calibri" panose="020F0502020204030204" pitchFamily="34" charset="0"/>
                          <a:ea typeface="PMingLiU" panose="02020500000000000000" pitchFamily="18" charset="-120"/>
                          <a:cs typeface="Lucida Grande"/>
                        </a:rPr>
                        <a:t>ойл</a:t>
                      </a:r>
                      <a:r>
                        <a:rPr lang="en-US" sz="1800" b="1" u="sng">
                          <a:effectLst/>
                          <a:latin typeface="Calibri" panose="020F0502020204030204" pitchFamily="34" charset="0"/>
                          <a:ea typeface="PMingLiU" panose="02020500000000000000" pitchFamily="18" charset="-120"/>
                          <a:cs typeface="Lucida Grande"/>
                        </a:rPr>
                        <a:t>е</a:t>
                      </a:r>
                      <a:r>
                        <a:rPr lang="en-US" sz="1800" u="sng">
                          <a:effectLst/>
                          <a:latin typeface="Calibri" panose="020F0502020204030204" pitchFamily="34" charset="0"/>
                          <a:ea typeface="PMingLiU" panose="02020500000000000000" pitchFamily="18" charset="-120"/>
                          <a:cs typeface="Lucida Grande"/>
                        </a:rPr>
                        <a:t>н</a:t>
                      </a:r>
                      <a:r>
                        <a:rPr lang="en-US" sz="1800">
                          <a:effectLst/>
                          <a:latin typeface="Calibri" panose="020F0502020204030204" pitchFamily="34" charset="0"/>
                          <a:ea typeface="PMingLiU" panose="02020500000000000000" pitchFamily="18" charset="-120"/>
                          <a:cs typeface="Lucida Grande"/>
                        </a:rPr>
                        <a:t>.</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1800" dirty="0">
                          <a:effectLst/>
                          <a:latin typeface="Calibri" panose="020F0502020204030204" pitchFamily="34" charset="0"/>
                          <a:ea typeface="PMingLiU" panose="02020500000000000000" pitchFamily="18" charset="-120"/>
                          <a:cs typeface="Lucida Grande"/>
                        </a:rPr>
                        <a:t>(S)he spoke for a long time.</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084430278"/>
                  </a:ext>
                </a:extLst>
              </a:tr>
            </a:tbl>
          </a:graphicData>
        </a:graphic>
      </p:graphicFrame>
      <p:graphicFrame>
        <p:nvGraphicFramePr>
          <p:cNvPr id="6" name="Table 5">
            <a:extLst>
              <a:ext uri="{FF2B5EF4-FFF2-40B4-BE49-F238E27FC236}">
                <a16:creationId xmlns:a16="http://schemas.microsoft.com/office/drawing/2014/main" id="{03A1F62F-A093-4DB6-A58A-E0122E4E43DE}"/>
              </a:ext>
            </a:extLst>
          </p:cNvPr>
          <p:cNvGraphicFramePr>
            <a:graphicFrameLocks noGrp="1"/>
          </p:cNvGraphicFramePr>
          <p:nvPr>
            <p:extLst>
              <p:ext uri="{D42A27DB-BD31-4B8C-83A1-F6EECF244321}">
                <p14:modId xmlns:p14="http://schemas.microsoft.com/office/powerpoint/2010/main" val="1557182053"/>
              </p:ext>
            </p:extLst>
          </p:nvPr>
        </p:nvGraphicFramePr>
        <p:xfrm>
          <a:off x="7297057" y="1775931"/>
          <a:ext cx="4301209" cy="4261814"/>
        </p:xfrm>
        <a:graphic>
          <a:graphicData uri="http://schemas.openxmlformats.org/drawingml/2006/table">
            <a:tbl>
              <a:tblPr firstRow="1" bandRow="1">
                <a:tableStyleId>{5940675A-B579-460E-94D1-54222C63F5DA}</a:tableStyleId>
              </a:tblPr>
              <a:tblGrid>
                <a:gridCol w="3323534">
                  <a:extLst>
                    <a:ext uri="{9D8B030D-6E8A-4147-A177-3AD203B41FA5}">
                      <a16:colId xmlns:a16="http://schemas.microsoft.com/office/drawing/2014/main" val="1220500628"/>
                    </a:ext>
                  </a:extLst>
                </a:gridCol>
                <a:gridCol w="977675">
                  <a:extLst>
                    <a:ext uri="{9D8B030D-6E8A-4147-A177-3AD203B41FA5}">
                      <a16:colId xmlns:a16="http://schemas.microsoft.com/office/drawing/2014/main" val="3041944647"/>
                    </a:ext>
                  </a:extLst>
                </a:gridCol>
              </a:tblGrid>
              <a:tr h="2065814">
                <a:tc>
                  <a:txBody>
                    <a:bodyPr/>
                    <a:lstStyle/>
                    <a:p>
                      <a:endParaRPr lang="en-GB" i="0" u="none" dirty="0"/>
                    </a:p>
                  </a:txBody>
                  <a:tcPr vert="vert270">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800" i="0" u="none" kern="1200" dirty="0" err="1">
                          <a:solidFill>
                            <a:schemeClr val="tx1"/>
                          </a:solidFill>
                          <a:effectLst/>
                          <a:latin typeface="+mn-lt"/>
                          <a:ea typeface="+mn-ea"/>
                          <a:cs typeface="+mn-cs"/>
                        </a:rPr>
                        <a:t>ойл</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ем</a:t>
                      </a:r>
                      <a:r>
                        <a:rPr lang="en-US" sz="1800" i="0" u="none" kern="1200" dirty="0">
                          <a:solidFill>
                            <a:schemeClr val="tx1"/>
                          </a:solidFill>
                          <a:effectLst/>
                          <a:latin typeface="+mn-lt"/>
                          <a:ea typeface="+mn-ea"/>
                          <a:cs typeface="+mn-cs"/>
                        </a:rPr>
                        <a:t>)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speak, to talk,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tell, to say’</a:t>
                      </a:r>
                      <a:endParaRPr lang="en-GB" i="0" u="none" dirty="0"/>
                    </a:p>
                  </a:txBody>
                  <a:tcPr vert="vert27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2605938"/>
                  </a:ext>
                </a:extLst>
              </a:tr>
              <a:tr h="343488">
                <a:tc>
                  <a:txBody>
                    <a:bodyPr/>
                    <a:lstStyle/>
                    <a:p>
                      <a:r>
                        <a:rPr lang="en-GB" dirty="0"/>
                        <a:t>-</a:t>
                      </a:r>
                      <a:r>
                        <a:rPr lang="en-GB" dirty="0" err="1"/>
                        <a:t>ла</a:t>
                      </a:r>
                      <a:r>
                        <a:rPr lang="mi-NZ" dirty="0"/>
                        <a:t> ‘in ...’</a:t>
                      </a:r>
                      <a:endParaRPr lang="en-GB"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en-GB" dirty="0"/>
                        <a:t>+</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61513936"/>
                  </a:ext>
                </a:extLst>
              </a:tr>
              <a:tr h="343488">
                <a:tc>
                  <a:txBody>
                    <a:bodyPr/>
                    <a:lstStyle/>
                    <a:p>
                      <a:r>
                        <a:rPr lang="en-GB" dirty="0"/>
                        <a:t>Accusative object</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GB" dirty="0"/>
                        <a:t>+</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1379491675"/>
                  </a:ext>
                </a:extLst>
              </a:tr>
              <a:tr h="343488">
                <a:tc>
                  <a:txBody>
                    <a:bodyPr/>
                    <a:lstStyle/>
                    <a:p>
                      <a:r>
                        <a:rPr lang="en-GB" dirty="0"/>
                        <a:t>Quotation + </a:t>
                      </a:r>
                      <a:r>
                        <a:rPr lang="mi-NZ" dirty="0"/>
                        <a:t>м</a:t>
                      </a:r>
                      <a:r>
                        <a:rPr lang="mi-NZ" b="1" dirty="0"/>
                        <a:t>а</a:t>
                      </a:r>
                      <a:r>
                        <a:rPr lang="mi-NZ" dirty="0"/>
                        <a:t>нын</a:t>
                      </a:r>
                      <a:r>
                        <a:rPr lang="en-GB" dirty="0"/>
                        <a:t> ‘that’</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GB" dirty="0"/>
                        <a:t>+</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1865628019"/>
                  </a:ext>
                </a:extLst>
              </a:tr>
              <a:tr h="343488">
                <a:tc>
                  <a:txBody>
                    <a:bodyPr/>
                    <a:lstStyle/>
                    <a:p>
                      <a:r>
                        <a:rPr lang="mi-NZ" dirty="0"/>
                        <a:t>нерг</a:t>
                      </a:r>
                      <a:r>
                        <a:rPr lang="mi-NZ" b="1" dirty="0"/>
                        <a:t>е</a:t>
                      </a:r>
                      <a:r>
                        <a:rPr lang="mi-NZ" dirty="0"/>
                        <a:t>н ‘about’</a:t>
                      </a:r>
                      <a:endParaRPr lang="en-GB"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GB" dirty="0"/>
                        <a:t>+</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899047556"/>
                  </a:ext>
                </a:extLst>
              </a:tr>
              <a:tr h="343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д</a:t>
                      </a:r>
                      <a:r>
                        <a:rPr lang="en-GB" b="1" dirty="0" err="1"/>
                        <a:t>е</a:t>
                      </a:r>
                      <a:r>
                        <a:rPr lang="en-GB" dirty="0" err="1"/>
                        <a:t>не</a:t>
                      </a:r>
                      <a:r>
                        <a:rPr lang="en-GB" dirty="0"/>
                        <a:t> ‘with’</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GB" dirty="0"/>
                        <a:t>+</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2651807712"/>
                  </a:ext>
                </a:extLst>
              </a:tr>
              <a:tr h="367200">
                <a:tc>
                  <a:txBody>
                    <a:bodyPr/>
                    <a:lstStyle/>
                    <a:p>
                      <a:r>
                        <a:rPr lang="en-GB" dirty="0"/>
                        <a:t>Subject only</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r>
                        <a:rPr lang="en-GB" dirty="0"/>
                        <a:t>+</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153022124"/>
                  </a:ext>
                </a:extLst>
              </a:tr>
            </a:tbl>
          </a:graphicData>
        </a:graphic>
      </p:graphicFrame>
    </p:spTree>
    <p:extLst>
      <p:ext uri="{BB962C8B-B14F-4D97-AF65-F5344CB8AC3E}">
        <p14:creationId xmlns:p14="http://schemas.microsoft.com/office/powerpoint/2010/main" val="18963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Locutionary verbs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17</a:t>
            </a:fld>
            <a:endParaRPr lang="en-GB"/>
          </a:p>
        </p:txBody>
      </p:sp>
      <p:sp>
        <p:nvSpPr>
          <p:cNvPr id="7" name="TextBox 6">
            <a:extLst>
              <a:ext uri="{FF2B5EF4-FFF2-40B4-BE49-F238E27FC236}">
                <a16:creationId xmlns:a16="http://schemas.microsoft.com/office/drawing/2014/main" id="{75F1931E-D123-4BD7-B0A4-ECB8E4FF4402}"/>
              </a:ext>
            </a:extLst>
          </p:cNvPr>
          <p:cNvSpPr txBox="1"/>
          <p:nvPr/>
        </p:nvSpPr>
        <p:spPr>
          <a:xfrm>
            <a:off x="838200" y="1533415"/>
            <a:ext cx="473132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b) </a:t>
            </a:r>
            <a:r>
              <a:rPr lang="en-US" dirty="0" err="1"/>
              <a:t>калас</a:t>
            </a:r>
            <a:r>
              <a:rPr lang="en-US" b="1" dirty="0" err="1"/>
              <a:t>а</a:t>
            </a:r>
            <a:r>
              <a:rPr lang="en-US" dirty="0" err="1"/>
              <a:t>ш</a:t>
            </a:r>
            <a:r>
              <a:rPr lang="en-US" dirty="0"/>
              <a:t> (‑</a:t>
            </a:r>
            <a:r>
              <a:rPr lang="en-US" dirty="0" err="1"/>
              <a:t>ем</a:t>
            </a:r>
            <a:r>
              <a:rPr lang="en-US" dirty="0"/>
              <a:t>) ‘to say, to tell’</a:t>
            </a:r>
            <a:endParaRPr lang="en-GB" dirty="0"/>
          </a:p>
        </p:txBody>
      </p:sp>
      <p:graphicFrame>
        <p:nvGraphicFramePr>
          <p:cNvPr id="2" name="Table 1">
            <a:extLst>
              <a:ext uri="{FF2B5EF4-FFF2-40B4-BE49-F238E27FC236}">
                <a16:creationId xmlns:a16="http://schemas.microsoft.com/office/drawing/2014/main" id="{169AE824-C97B-4BF6-A8CE-BE035C08624B}"/>
              </a:ext>
            </a:extLst>
          </p:cNvPr>
          <p:cNvGraphicFramePr>
            <a:graphicFrameLocks noGrp="1"/>
          </p:cNvGraphicFramePr>
          <p:nvPr>
            <p:extLst>
              <p:ext uri="{D42A27DB-BD31-4B8C-83A1-F6EECF244321}">
                <p14:modId xmlns:p14="http://schemas.microsoft.com/office/powerpoint/2010/main" val="414150457"/>
              </p:ext>
            </p:extLst>
          </p:nvPr>
        </p:nvGraphicFramePr>
        <p:xfrm>
          <a:off x="390534" y="3429000"/>
          <a:ext cx="6473372" cy="2173515"/>
        </p:xfrm>
        <a:graphic>
          <a:graphicData uri="http://schemas.openxmlformats.org/drawingml/2006/table">
            <a:tbl>
              <a:tblPr firstRow="1" firstCol="1" bandRow="1">
                <a:tableStyleId>{5940675A-B579-460E-94D1-54222C63F5DA}</a:tableStyleId>
              </a:tblPr>
              <a:tblGrid>
                <a:gridCol w="3236336">
                  <a:extLst>
                    <a:ext uri="{9D8B030D-6E8A-4147-A177-3AD203B41FA5}">
                      <a16:colId xmlns:a16="http://schemas.microsoft.com/office/drawing/2014/main" val="1752017031"/>
                    </a:ext>
                  </a:extLst>
                </a:gridCol>
                <a:gridCol w="3237036">
                  <a:extLst>
                    <a:ext uri="{9D8B030D-6E8A-4147-A177-3AD203B41FA5}">
                      <a16:colId xmlns:a16="http://schemas.microsoft.com/office/drawing/2014/main" val="884292652"/>
                    </a:ext>
                  </a:extLst>
                </a:gridCol>
              </a:tblGrid>
              <a:tr h="724505">
                <a:tc>
                  <a:txBody>
                    <a:bodyPr/>
                    <a:lstStyle/>
                    <a:p>
                      <a:pPr algn="l"/>
                      <a:r>
                        <a:rPr lang="en-US" sz="2000" dirty="0" err="1">
                          <a:effectLst/>
                          <a:latin typeface="Calibri" panose="020F0502020204030204" pitchFamily="34" charset="0"/>
                          <a:ea typeface="PMingLiU" panose="02020500000000000000" pitchFamily="18" charset="-120"/>
                          <a:cs typeface="Lucida Grande"/>
                        </a:rPr>
                        <a:t>Т</a:t>
                      </a:r>
                      <a:r>
                        <a:rPr lang="en-US" sz="2000" b="1" dirty="0" err="1">
                          <a:effectLst/>
                          <a:latin typeface="Calibri" panose="020F0502020204030204" pitchFamily="34" charset="0"/>
                          <a:ea typeface="PMingLiU" panose="02020500000000000000" pitchFamily="18" charset="-120"/>
                          <a:cs typeface="Lucida Grande"/>
                        </a:rPr>
                        <a:t>и</a:t>
                      </a:r>
                      <a:r>
                        <a:rPr lang="en-US" sz="2000" dirty="0" err="1">
                          <a:effectLst/>
                          <a:latin typeface="Calibri" panose="020F0502020204030204" pitchFamily="34" charset="0"/>
                          <a:ea typeface="PMingLiU" panose="02020500000000000000" pitchFamily="18" charset="-120"/>
                          <a:cs typeface="Lucida Grande"/>
                        </a:rPr>
                        <a:t>дым</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тудл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эрл</a:t>
                      </a:r>
                      <a:r>
                        <a:rPr lang="en-US" sz="2000" b="1" dirty="0" err="1">
                          <a:effectLst/>
                          <a:latin typeface="Calibri" panose="020F0502020204030204" pitchFamily="34" charset="0"/>
                          <a:ea typeface="PMingLiU" panose="02020500000000000000" pitchFamily="18" charset="-120"/>
                          <a:cs typeface="Lucida Grande"/>
                        </a:rPr>
                        <a:t>а</a:t>
                      </a:r>
                      <a:r>
                        <a:rPr lang="en-US" sz="2000" dirty="0">
                          <a:effectLst/>
                          <a:latin typeface="Calibri" panose="020F0502020204030204" pitchFamily="34" charset="0"/>
                          <a:ea typeface="PMingLiU" panose="02020500000000000000" pitchFamily="18" charset="-120"/>
                          <a:cs typeface="Lucida Grande"/>
                        </a:rPr>
                        <a:t> </a:t>
                      </a:r>
                      <a:r>
                        <a:rPr lang="en-US" sz="2000" u="sng" dirty="0" err="1">
                          <a:effectLst/>
                          <a:latin typeface="Calibri" panose="020F0502020204030204" pitchFamily="34" charset="0"/>
                          <a:ea typeface="PMingLiU" panose="02020500000000000000" pitchFamily="18" charset="-120"/>
                          <a:cs typeface="Lucida Grande"/>
                        </a:rPr>
                        <a:t>калас</a:t>
                      </a:r>
                      <a:r>
                        <a:rPr lang="en-US" sz="2000" b="1" u="sng" dirty="0" err="1">
                          <a:effectLst/>
                          <a:latin typeface="Calibri" panose="020F0502020204030204" pitchFamily="34" charset="0"/>
                          <a:ea typeface="PMingLiU" panose="02020500000000000000" pitchFamily="18" charset="-120"/>
                          <a:cs typeface="Lucida Grande"/>
                        </a:rPr>
                        <a:t>е</a:t>
                      </a:r>
                      <a:r>
                        <a:rPr lang="en-US" sz="2000" u="sng" dirty="0" err="1">
                          <a:effectLst/>
                          <a:latin typeface="Calibri" panose="020F0502020204030204" pitchFamily="34" charset="0"/>
                          <a:ea typeface="PMingLiU" panose="02020500000000000000" pitchFamily="18" charset="-120"/>
                          <a:cs typeface="Lucida Grande"/>
                        </a:rPr>
                        <a:t>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I’ll tell him/her this tomorrow.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7949649"/>
                  </a:ext>
                </a:extLst>
              </a:tr>
              <a:tr h="724505">
                <a:tc>
                  <a:txBody>
                    <a:bodyPr/>
                    <a:lstStyle/>
                    <a:p>
                      <a:pPr algn="l"/>
                      <a:r>
                        <a:rPr lang="en-US" sz="2000" dirty="0">
                          <a:effectLst/>
                          <a:latin typeface="Calibri" panose="020F0502020204030204" pitchFamily="34" charset="0"/>
                          <a:ea typeface="PMingLiU" panose="02020500000000000000" pitchFamily="18" charset="-120"/>
                          <a:cs typeface="Lucida Grande"/>
                        </a:rPr>
                        <a:t>«</a:t>
                      </a:r>
                      <a:r>
                        <a:rPr lang="en-US" sz="2000" dirty="0" err="1">
                          <a:effectLst/>
                          <a:latin typeface="Calibri" panose="020F0502020204030204" pitchFamily="34" charset="0"/>
                          <a:ea typeface="PMingLiU" panose="02020500000000000000" pitchFamily="18" charset="-120"/>
                          <a:cs typeface="Lucida Grande"/>
                        </a:rPr>
                        <a:t>Эрл</a:t>
                      </a:r>
                      <a:r>
                        <a:rPr lang="en-US" sz="2000" b="1" dirty="0" err="1">
                          <a:effectLst/>
                          <a:latin typeface="Calibri" panose="020F0502020204030204" pitchFamily="34" charset="0"/>
                          <a:ea typeface="PMingLiU" panose="02020500000000000000" pitchFamily="18" charset="-120"/>
                          <a:cs typeface="Lucida Grande"/>
                        </a:rPr>
                        <a:t>а</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тол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м</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м</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нын</a:t>
                      </a:r>
                      <a:r>
                        <a:rPr lang="en-US" sz="2000" dirty="0">
                          <a:effectLst/>
                          <a:latin typeface="Calibri" panose="020F0502020204030204" pitchFamily="34" charset="0"/>
                          <a:ea typeface="PMingLiU" panose="02020500000000000000" pitchFamily="18" charset="-120"/>
                          <a:cs typeface="Lucida Grande"/>
                        </a:rPr>
                        <a:t> </a:t>
                      </a:r>
                      <a:r>
                        <a:rPr lang="en-US" sz="2000" u="sng" dirty="0" err="1">
                          <a:effectLst/>
                          <a:latin typeface="Calibri" panose="020F0502020204030204" pitchFamily="34" charset="0"/>
                          <a:ea typeface="PMingLiU" panose="02020500000000000000" pitchFamily="18" charset="-120"/>
                          <a:cs typeface="Lucida Grande"/>
                        </a:rPr>
                        <a:t>калас</a:t>
                      </a:r>
                      <a:r>
                        <a:rPr lang="en-US" sz="2000" b="1" u="sng" dirty="0" err="1">
                          <a:effectLst/>
                          <a:latin typeface="Calibri" panose="020F0502020204030204" pitchFamily="34" charset="0"/>
                          <a:ea typeface="PMingLiU" panose="02020500000000000000" pitchFamily="18" charset="-120"/>
                          <a:cs typeface="Lucida Grande"/>
                        </a:rPr>
                        <a:t>е</a:t>
                      </a:r>
                      <a:r>
                        <a:rPr lang="en-US" sz="2000" u="sng" dirty="0" err="1">
                          <a:effectLst/>
                          <a:latin typeface="Calibri" panose="020F0502020204030204" pitchFamily="34" charset="0"/>
                          <a:ea typeface="PMingLiU" panose="02020500000000000000" pitchFamily="18" charset="-120"/>
                          <a:cs typeface="Lucida Grande"/>
                        </a:rPr>
                        <a:t>н</a:t>
                      </a:r>
                      <a:r>
                        <a:rPr lang="en-US" sz="2000" dirty="0">
                          <a:effectLst/>
                          <a:latin typeface="Calibri" panose="020F0502020204030204" pitchFamily="34" charset="0"/>
                          <a:ea typeface="PMingLiU" panose="02020500000000000000" pitchFamily="18" charset="-120"/>
                          <a:cs typeface="Lucida Grande"/>
                        </a:rPr>
                        <a:t>. </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“I’ll come tomorrow”, (s)he said.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60754020"/>
                  </a:ext>
                </a:extLst>
              </a:tr>
              <a:tr h="724505">
                <a:tc>
                  <a:txBody>
                    <a:bodyPr/>
                    <a:lstStyle/>
                    <a:p>
                      <a:pPr algn="l"/>
                      <a:r>
                        <a:rPr lang="en-US" sz="2000">
                          <a:effectLst/>
                          <a:latin typeface="Calibri" panose="020F0502020204030204" pitchFamily="34" charset="0"/>
                          <a:ea typeface="PMingLiU" panose="02020500000000000000" pitchFamily="18" charset="-120"/>
                          <a:cs typeface="Lucida Grande"/>
                        </a:rPr>
                        <a:t>Марл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a:t>
                      </a:r>
                      <a:r>
                        <a:rPr lang="en-US" sz="2000" u="sng">
                          <a:effectLst/>
                          <a:latin typeface="Calibri" panose="020F0502020204030204" pitchFamily="34" charset="0"/>
                          <a:ea typeface="PMingLiU" panose="02020500000000000000" pitchFamily="18" charset="-120"/>
                          <a:cs typeface="Lucida Grande"/>
                        </a:rPr>
                        <a:t>калас</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м</a:t>
                      </a:r>
                      <a:r>
                        <a:rPr lang="en-US" sz="2000">
                          <a:effectLst/>
                          <a:latin typeface="Calibri" panose="020F0502020204030204" pitchFamily="34" charset="0"/>
                          <a:ea typeface="PMingLiU" panose="02020500000000000000" pitchFamily="18" charset="-120"/>
                          <a:cs typeface="Lucida Grande"/>
                        </a:rPr>
                        <a:t> гын, умылед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If I say it in Mari, will you understand it?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35759010"/>
                  </a:ext>
                </a:extLst>
              </a:tr>
            </a:tbl>
          </a:graphicData>
        </a:graphic>
      </p:graphicFrame>
      <p:graphicFrame>
        <p:nvGraphicFramePr>
          <p:cNvPr id="6" name="Table 5">
            <a:extLst>
              <a:ext uri="{FF2B5EF4-FFF2-40B4-BE49-F238E27FC236}">
                <a16:creationId xmlns:a16="http://schemas.microsoft.com/office/drawing/2014/main" id="{03A1F62F-A093-4DB6-A58A-E0122E4E43DE}"/>
              </a:ext>
            </a:extLst>
          </p:cNvPr>
          <p:cNvGraphicFramePr>
            <a:graphicFrameLocks noGrp="1"/>
          </p:cNvGraphicFramePr>
          <p:nvPr>
            <p:extLst>
              <p:ext uri="{D42A27DB-BD31-4B8C-83A1-F6EECF244321}">
                <p14:modId xmlns:p14="http://schemas.microsoft.com/office/powerpoint/2010/main" val="2494656961"/>
              </p:ext>
            </p:extLst>
          </p:nvPr>
        </p:nvGraphicFramePr>
        <p:xfrm>
          <a:off x="7297057" y="1775931"/>
          <a:ext cx="4301209" cy="4261814"/>
        </p:xfrm>
        <a:graphic>
          <a:graphicData uri="http://schemas.openxmlformats.org/drawingml/2006/table">
            <a:tbl>
              <a:tblPr firstRow="1" bandRow="1">
                <a:tableStyleId>{5940675A-B579-460E-94D1-54222C63F5DA}</a:tableStyleId>
              </a:tblPr>
              <a:tblGrid>
                <a:gridCol w="3323534">
                  <a:extLst>
                    <a:ext uri="{9D8B030D-6E8A-4147-A177-3AD203B41FA5}">
                      <a16:colId xmlns:a16="http://schemas.microsoft.com/office/drawing/2014/main" val="1220500628"/>
                    </a:ext>
                  </a:extLst>
                </a:gridCol>
                <a:gridCol w="977675">
                  <a:extLst>
                    <a:ext uri="{9D8B030D-6E8A-4147-A177-3AD203B41FA5}">
                      <a16:colId xmlns:a16="http://schemas.microsoft.com/office/drawing/2014/main" val="3041944647"/>
                    </a:ext>
                  </a:extLst>
                </a:gridCol>
              </a:tblGrid>
              <a:tr h="2065814">
                <a:tc>
                  <a:txBody>
                    <a:bodyPr/>
                    <a:lstStyle/>
                    <a:p>
                      <a:endParaRPr lang="en-GB" i="0" u="none" dirty="0"/>
                    </a:p>
                  </a:txBody>
                  <a:tcPr vert="vert270">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800" i="0" u="none" kern="1200" dirty="0" err="1">
                          <a:solidFill>
                            <a:schemeClr val="tx1"/>
                          </a:solidFill>
                          <a:effectLst/>
                          <a:latin typeface="+mn-lt"/>
                          <a:ea typeface="+mn-ea"/>
                          <a:cs typeface="+mn-cs"/>
                        </a:rPr>
                        <a:t>калас</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ем</a:t>
                      </a:r>
                      <a:r>
                        <a:rPr lang="en-US" sz="1800" i="0" u="none" kern="1200" dirty="0">
                          <a:solidFill>
                            <a:schemeClr val="tx1"/>
                          </a:solidFill>
                          <a:effectLst/>
                          <a:latin typeface="+mn-lt"/>
                          <a:ea typeface="+mn-ea"/>
                          <a:cs typeface="+mn-cs"/>
                        </a:rPr>
                        <a:t>)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say, to tell’</a:t>
                      </a:r>
                      <a:endParaRPr lang="en-GB" i="0" u="none" dirty="0"/>
                    </a:p>
                  </a:txBody>
                  <a:tcPr vert="vert27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2605938"/>
                  </a:ext>
                </a:extLst>
              </a:tr>
              <a:tr h="343488">
                <a:tc>
                  <a:txBody>
                    <a:bodyPr/>
                    <a:lstStyle/>
                    <a:p>
                      <a:r>
                        <a:rPr lang="en-GB" dirty="0"/>
                        <a:t>-</a:t>
                      </a:r>
                      <a:r>
                        <a:rPr lang="en-GB" dirty="0" err="1"/>
                        <a:t>ла</a:t>
                      </a:r>
                      <a:r>
                        <a:rPr lang="mi-NZ" dirty="0"/>
                        <a:t> ‘in ...’</a:t>
                      </a:r>
                      <a:endParaRPr lang="en-GB"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en-GB" dirty="0"/>
                        <a:t>+</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61513936"/>
                  </a:ext>
                </a:extLst>
              </a:tr>
              <a:tr h="343488">
                <a:tc>
                  <a:txBody>
                    <a:bodyPr/>
                    <a:lstStyle/>
                    <a:p>
                      <a:r>
                        <a:rPr lang="en-GB" dirty="0"/>
                        <a:t>Accusative object</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GB" dirty="0"/>
                        <a:t>+</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1379491675"/>
                  </a:ext>
                </a:extLst>
              </a:tr>
              <a:tr h="343488">
                <a:tc>
                  <a:txBody>
                    <a:bodyPr/>
                    <a:lstStyle/>
                    <a:p>
                      <a:r>
                        <a:rPr lang="en-GB" dirty="0"/>
                        <a:t>Quotation + </a:t>
                      </a:r>
                      <a:r>
                        <a:rPr lang="mi-NZ" dirty="0"/>
                        <a:t>м</a:t>
                      </a:r>
                      <a:r>
                        <a:rPr lang="mi-NZ" b="1" dirty="0"/>
                        <a:t>а</a:t>
                      </a:r>
                      <a:r>
                        <a:rPr lang="mi-NZ" dirty="0"/>
                        <a:t>нын</a:t>
                      </a:r>
                      <a:r>
                        <a:rPr lang="en-GB" dirty="0"/>
                        <a:t> ‘that’</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GB" dirty="0"/>
                        <a:t>+</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1865628019"/>
                  </a:ext>
                </a:extLst>
              </a:tr>
              <a:tr h="343488">
                <a:tc>
                  <a:txBody>
                    <a:bodyPr/>
                    <a:lstStyle/>
                    <a:p>
                      <a:r>
                        <a:rPr lang="mi-NZ" dirty="0"/>
                        <a:t>нерг</a:t>
                      </a:r>
                      <a:r>
                        <a:rPr lang="mi-NZ" b="1" dirty="0"/>
                        <a:t>е</a:t>
                      </a:r>
                      <a:r>
                        <a:rPr lang="mi-NZ" dirty="0"/>
                        <a:t>н ‘about’</a:t>
                      </a:r>
                      <a:endParaRPr lang="en-GB"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899047556"/>
                  </a:ext>
                </a:extLst>
              </a:tr>
              <a:tr h="343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д</a:t>
                      </a:r>
                      <a:r>
                        <a:rPr lang="en-GB" b="1" dirty="0" err="1"/>
                        <a:t>е</a:t>
                      </a:r>
                      <a:r>
                        <a:rPr lang="en-GB" dirty="0" err="1"/>
                        <a:t>не</a:t>
                      </a:r>
                      <a:r>
                        <a:rPr lang="en-GB" dirty="0"/>
                        <a:t> ‘with’</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2651807712"/>
                  </a:ext>
                </a:extLst>
              </a:tr>
              <a:tr h="367200">
                <a:tc>
                  <a:txBody>
                    <a:bodyPr/>
                    <a:lstStyle/>
                    <a:p>
                      <a:r>
                        <a:rPr lang="en-GB" dirty="0"/>
                        <a:t>Subject only</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153022124"/>
                  </a:ext>
                </a:extLst>
              </a:tr>
            </a:tbl>
          </a:graphicData>
        </a:graphic>
      </p:graphicFrame>
    </p:spTree>
    <p:extLst>
      <p:ext uri="{BB962C8B-B14F-4D97-AF65-F5344CB8AC3E}">
        <p14:creationId xmlns:p14="http://schemas.microsoft.com/office/powerpoint/2010/main" val="8948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Locutionary verbs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18</a:t>
            </a:fld>
            <a:endParaRPr lang="en-GB"/>
          </a:p>
        </p:txBody>
      </p:sp>
      <p:sp>
        <p:nvSpPr>
          <p:cNvPr id="7" name="TextBox 6">
            <a:extLst>
              <a:ext uri="{FF2B5EF4-FFF2-40B4-BE49-F238E27FC236}">
                <a16:creationId xmlns:a16="http://schemas.microsoft.com/office/drawing/2014/main" id="{75F1931E-D123-4BD7-B0A4-ECB8E4FF4402}"/>
              </a:ext>
            </a:extLst>
          </p:cNvPr>
          <p:cNvSpPr txBox="1"/>
          <p:nvPr/>
        </p:nvSpPr>
        <p:spPr>
          <a:xfrm>
            <a:off x="838200" y="1533415"/>
            <a:ext cx="473132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c) </a:t>
            </a:r>
            <a:r>
              <a:rPr lang="en-US" sz="1800" i="0" u="none" kern="1200" dirty="0" err="1">
                <a:solidFill>
                  <a:schemeClr val="tx1"/>
                </a:solidFill>
                <a:effectLst/>
                <a:latin typeface="+mn-lt"/>
                <a:ea typeface="+mn-ea"/>
                <a:cs typeface="+mn-cs"/>
              </a:rPr>
              <a:t>ман</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ам</a:t>
            </a:r>
            <a:r>
              <a:rPr lang="en-US" sz="1800" i="0" u="none" kern="1200" dirty="0">
                <a:solidFill>
                  <a:schemeClr val="tx1"/>
                </a:solidFill>
                <a:effectLst/>
                <a:latin typeface="+mn-lt"/>
                <a:ea typeface="+mn-ea"/>
                <a:cs typeface="+mn-cs"/>
              </a:rPr>
              <a:t>) ‘to say; to call’</a:t>
            </a:r>
            <a:endParaRPr lang="en-GB" i="0" u="none" dirty="0"/>
          </a:p>
        </p:txBody>
      </p:sp>
      <p:graphicFrame>
        <p:nvGraphicFramePr>
          <p:cNvPr id="2" name="Table 1">
            <a:extLst>
              <a:ext uri="{FF2B5EF4-FFF2-40B4-BE49-F238E27FC236}">
                <a16:creationId xmlns:a16="http://schemas.microsoft.com/office/drawing/2014/main" id="{169AE824-C97B-4BF6-A8CE-BE035C08624B}"/>
              </a:ext>
            </a:extLst>
          </p:cNvPr>
          <p:cNvGraphicFramePr>
            <a:graphicFrameLocks noGrp="1"/>
          </p:cNvGraphicFramePr>
          <p:nvPr>
            <p:extLst>
              <p:ext uri="{D42A27DB-BD31-4B8C-83A1-F6EECF244321}">
                <p14:modId xmlns:p14="http://schemas.microsoft.com/office/powerpoint/2010/main" val="967355674"/>
              </p:ext>
            </p:extLst>
          </p:nvPr>
        </p:nvGraphicFramePr>
        <p:xfrm>
          <a:off x="390534" y="3428999"/>
          <a:ext cx="6473372" cy="1375229"/>
        </p:xfrm>
        <a:graphic>
          <a:graphicData uri="http://schemas.openxmlformats.org/drawingml/2006/table">
            <a:tbl>
              <a:tblPr firstRow="1" firstCol="1" bandRow="1">
                <a:tableStyleId>{5940675A-B579-460E-94D1-54222C63F5DA}</a:tableStyleId>
              </a:tblPr>
              <a:tblGrid>
                <a:gridCol w="3236336">
                  <a:extLst>
                    <a:ext uri="{9D8B030D-6E8A-4147-A177-3AD203B41FA5}">
                      <a16:colId xmlns:a16="http://schemas.microsoft.com/office/drawing/2014/main" val="1752017031"/>
                    </a:ext>
                  </a:extLst>
                </a:gridCol>
                <a:gridCol w="3237036">
                  <a:extLst>
                    <a:ext uri="{9D8B030D-6E8A-4147-A177-3AD203B41FA5}">
                      <a16:colId xmlns:a16="http://schemas.microsoft.com/office/drawing/2014/main" val="884292652"/>
                    </a:ext>
                  </a:extLst>
                </a:gridCol>
              </a:tblGrid>
              <a:tr h="916819">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Умш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тым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поч</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да</a:t>
                      </a:r>
                      <a:r>
                        <a:rPr lang="en-US" sz="2000" dirty="0">
                          <a:effectLst/>
                          <a:latin typeface="Calibri" panose="020F0502020204030204" pitchFamily="34" charset="0"/>
                          <a:ea typeface="PMingLiU" panose="02020500000000000000" pitchFamily="18" charset="-120"/>
                          <a:cs typeface="Calibri" panose="020F0502020204030204" pitchFamily="34" charset="0"/>
                        </a:rPr>
                        <a:t> а-а-а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ман</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Open your mouth and say “aah”.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7949649"/>
                  </a:ext>
                </a:extLst>
              </a:tr>
              <a:tr h="458410">
                <a:tc>
                  <a:txBody>
                    <a:bodyPr/>
                    <a:lstStyle/>
                    <a:p>
                      <a:pPr algn="l"/>
                      <a:r>
                        <a:rPr lang="en-US" sz="2000">
                          <a:effectLst/>
                          <a:latin typeface="Calibri" panose="020F0502020204030204" pitchFamily="34" charset="0"/>
                          <a:ea typeface="PMingLiU" panose="02020500000000000000" pitchFamily="18" charset="-120"/>
                          <a:cs typeface="Lucida Grande"/>
                        </a:rPr>
                        <a:t>Н</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ным эрвелм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рий </a:t>
                      </a:r>
                      <a:r>
                        <a:rPr lang="en-US" sz="2000" u="sng">
                          <a:effectLst/>
                          <a:latin typeface="Calibri" panose="020F0502020204030204" pitchFamily="34" charset="0"/>
                          <a:ea typeface="PMingLiU" panose="02020500000000000000" pitchFamily="18" charset="-120"/>
                          <a:cs typeface="Lucida Grande"/>
                        </a:rPr>
                        <a:t>м</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ныт</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They are called Eastern Mari.</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60754020"/>
                  </a:ext>
                </a:extLst>
              </a:tr>
            </a:tbl>
          </a:graphicData>
        </a:graphic>
      </p:graphicFrame>
      <p:graphicFrame>
        <p:nvGraphicFramePr>
          <p:cNvPr id="6" name="Table 5">
            <a:extLst>
              <a:ext uri="{FF2B5EF4-FFF2-40B4-BE49-F238E27FC236}">
                <a16:creationId xmlns:a16="http://schemas.microsoft.com/office/drawing/2014/main" id="{03A1F62F-A093-4DB6-A58A-E0122E4E43DE}"/>
              </a:ext>
            </a:extLst>
          </p:cNvPr>
          <p:cNvGraphicFramePr>
            <a:graphicFrameLocks noGrp="1"/>
          </p:cNvGraphicFramePr>
          <p:nvPr>
            <p:extLst>
              <p:ext uri="{D42A27DB-BD31-4B8C-83A1-F6EECF244321}">
                <p14:modId xmlns:p14="http://schemas.microsoft.com/office/powerpoint/2010/main" val="2833153166"/>
              </p:ext>
            </p:extLst>
          </p:nvPr>
        </p:nvGraphicFramePr>
        <p:xfrm>
          <a:off x="7297057" y="1775931"/>
          <a:ext cx="4301209" cy="4261814"/>
        </p:xfrm>
        <a:graphic>
          <a:graphicData uri="http://schemas.openxmlformats.org/drawingml/2006/table">
            <a:tbl>
              <a:tblPr firstRow="1" bandRow="1">
                <a:tableStyleId>{5940675A-B579-460E-94D1-54222C63F5DA}</a:tableStyleId>
              </a:tblPr>
              <a:tblGrid>
                <a:gridCol w="3323534">
                  <a:extLst>
                    <a:ext uri="{9D8B030D-6E8A-4147-A177-3AD203B41FA5}">
                      <a16:colId xmlns:a16="http://schemas.microsoft.com/office/drawing/2014/main" val="1220500628"/>
                    </a:ext>
                  </a:extLst>
                </a:gridCol>
                <a:gridCol w="977675">
                  <a:extLst>
                    <a:ext uri="{9D8B030D-6E8A-4147-A177-3AD203B41FA5}">
                      <a16:colId xmlns:a16="http://schemas.microsoft.com/office/drawing/2014/main" val="3041944647"/>
                    </a:ext>
                  </a:extLst>
                </a:gridCol>
              </a:tblGrid>
              <a:tr h="2065814">
                <a:tc>
                  <a:txBody>
                    <a:bodyPr/>
                    <a:lstStyle/>
                    <a:p>
                      <a:endParaRPr lang="en-GB" i="0" u="none" dirty="0"/>
                    </a:p>
                  </a:txBody>
                  <a:tcPr vert="vert270">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800" i="0" u="none" kern="1200" dirty="0" err="1">
                          <a:solidFill>
                            <a:schemeClr val="tx1"/>
                          </a:solidFill>
                          <a:effectLst/>
                          <a:latin typeface="+mn-lt"/>
                          <a:ea typeface="+mn-ea"/>
                          <a:cs typeface="+mn-cs"/>
                        </a:rPr>
                        <a:t>ман</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ам</a:t>
                      </a:r>
                      <a:r>
                        <a:rPr lang="en-US" sz="1800" i="0" u="none" kern="1200" dirty="0">
                          <a:solidFill>
                            <a:schemeClr val="tx1"/>
                          </a:solidFill>
                          <a:effectLst/>
                          <a:latin typeface="+mn-lt"/>
                          <a:ea typeface="+mn-ea"/>
                          <a:cs typeface="+mn-cs"/>
                        </a:rPr>
                        <a:t>)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say; to call’</a:t>
                      </a:r>
                      <a:endParaRPr lang="en-GB" i="0" u="none" dirty="0"/>
                    </a:p>
                  </a:txBody>
                  <a:tcPr vert="vert27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2605938"/>
                  </a:ext>
                </a:extLst>
              </a:tr>
              <a:tr h="343488">
                <a:tc>
                  <a:txBody>
                    <a:bodyPr/>
                    <a:lstStyle/>
                    <a:p>
                      <a:r>
                        <a:rPr lang="en-GB" dirty="0"/>
                        <a:t>-</a:t>
                      </a:r>
                      <a:r>
                        <a:rPr lang="en-GB" dirty="0" err="1"/>
                        <a:t>ла</a:t>
                      </a:r>
                      <a:r>
                        <a:rPr lang="mi-NZ" dirty="0"/>
                        <a:t> ‘in ...’</a:t>
                      </a:r>
                      <a:endParaRPr lang="en-GB"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61513936"/>
                  </a:ext>
                </a:extLst>
              </a:tr>
              <a:tr h="343488">
                <a:tc>
                  <a:txBody>
                    <a:bodyPr/>
                    <a:lstStyle/>
                    <a:p>
                      <a:r>
                        <a:rPr lang="en-GB" dirty="0"/>
                        <a:t>Accusative object</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GB" dirty="0"/>
                        <a:t>+</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1379491675"/>
                  </a:ext>
                </a:extLst>
              </a:tr>
              <a:tr h="343488">
                <a:tc>
                  <a:txBody>
                    <a:bodyPr/>
                    <a:lstStyle/>
                    <a:p>
                      <a:r>
                        <a:rPr lang="en-GB" dirty="0"/>
                        <a:t>Quotation + </a:t>
                      </a:r>
                      <a:r>
                        <a:rPr lang="mi-NZ" dirty="0"/>
                        <a:t>м</a:t>
                      </a:r>
                      <a:r>
                        <a:rPr lang="mi-NZ" b="1" dirty="0"/>
                        <a:t>а</a:t>
                      </a:r>
                      <a:r>
                        <a:rPr lang="mi-NZ" dirty="0"/>
                        <a:t>нын</a:t>
                      </a:r>
                      <a:r>
                        <a:rPr lang="en-GB" dirty="0"/>
                        <a:t> ‘that’</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mi-NZ" dirty="0"/>
                        <a:t>~</a:t>
                      </a:r>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1865628019"/>
                  </a:ext>
                </a:extLst>
              </a:tr>
              <a:tr h="343488">
                <a:tc>
                  <a:txBody>
                    <a:bodyPr/>
                    <a:lstStyle/>
                    <a:p>
                      <a:r>
                        <a:rPr lang="mi-NZ" dirty="0"/>
                        <a:t>нерг</a:t>
                      </a:r>
                      <a:r>
                        <a:rPr lang="mi-NZ" b="1" dirty="0"/>
                        <a:t>е</a:t>
                      </a:r>
                      <a:r>
                        <a:rPr lang="mi-NZ" dirty="0"/>
                        <a:t>н ‘about’</a:t>
                      </a:r>
                      <a:endParaRPr lang="en-GB"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899047556"/>
                  </a:ext>
                </a:extLst>
              </a:tr>
              <a:tr h="343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д</a:t>
                      </a:r>
                      <a:r>
                        <a:rPr lang="en-GB" b="1" dirty="0" err="1"/>
                        <a:t>е</a:t>
                      </a:r>
                      <a:r>
                        <a:rPr lang="en-GB" dirty="0" err="1"/>
                        <a:t>не</a:t>
                      </a:r>
                      <a:r>
                        <a:rPr lang="en-GB" dirty="0"/>
                        <a:t> ‘with’</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2651807712"/>
                  </a:ext>
                </a:extLst>
              </a:tr>
              <a:tr h="367200">
                <a:tc>
                  <a:txBody>
                    <a:bodyPr/>
                    <a:lstStyle/>
                    <a:p>
                      <a:r>
                        <a:rPr lang="en-GB" dirty="0"/>
                        <a:t>Subject only</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153022124"/>
                  </a:ext>
                </a:extLst>
              </a:tr>
            </a:tbl>
          </a:graphicData>
        </a:graphic>
      </p:graphicFrame>
    </p:spTree>
    <p:extLst>
      <p:ext uri="{BB962C8B-B14F-4D97-AF65-F5344CB8AC3E}">
        <p14:creationId xmlns:p14="http://schemas.microsoft.com/office/powerpoint/2010/main" val="110151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Locutionary verbs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19</a:t>
            </a:fld>
            <a:endParaRPr lang="en-GB"/>
          </a:p>
        </p:txBody>
      </p:sp>
      <p:sp>
        <p:nvSpPr>
          <p:cNvPr id="7" name="TextBox 6">
            <a:extLst>
              <a:ext uri="{FF2B5EF4-FFF2-40B4-BE49-F238E27FC236}">
                <a16:creationId xmlns:a16="http://schemas.microsoft.com/office/drawing/2014/main" id="{75F1931E-D123-4BD7-B0A4-ECB8E4FF4402}"/>
              </a:ext>
            </a:extLst>
          </p:cNvPr>
          <p:cNvSpPr txBox="1"/>
          <p:nvPr/>
        </p:nvSpPr>
        <p:spPr>
          <a:xfrm>
            <a:off x="838200" y="1533415"/>
            <a:ext cx="473132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d) </a:t>
            </a:r>
            <a:r>
              <a:rPr lang="en-US" sz="1800" i="0" u="none" kern="1200" dirty="0" err="1">
                <a:solidFill>
                  <a:schemeClr val="tx1"/>
                </a:solidFill>
                <a:effectLst/>
                <a:latin typeface="+mn-lt"/>
                <a:ea typeface="+mn-ea"/>
                <a:cs typeface="+mn-cs"/>
              </a:rPr>
              <a:t>каласкал</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ем</a:t>
            </a:r>
            <a:r>
              <a:rPr lang="en-US" sz="1800" i="0" u="none" kern="1200" dirty="0">
                <a:solidFill>
                  <a:schemeClr val="tx1"/>
                </a:solidFill>
                <a:effectLst/>
                <a:latin typeface="+mn-lt"/>
                <a:ea typeface="+mn-ea"/>
                <a:cs typeface="+mn-cs"/>
              </a:rPr>
              <a:t>) ‘to talk, to tell’ </a:t>
            </a:r>
            <a:endParaRPr lang="en-GB" i="0" u="none" dirty="0"/>
          </a:p>
        </p:txBody>
      </p:sp>
      <p:graphicFrame>
        <p:nvGraphicFramePr>
          <p:cNvPr id="2" name="Table 1">
            <a:extLst>
              <a:ext uri="{FF2B5EF4-FFF2-40B4-BE49-F238E27FC236}">
                <a16:creationId xmlns:a16="http://schemas.microsoft.com/office/drawing/2014/main" id="{169AE824-C97B-4BF6-A8CE-BE035C08624B}"/>
              </a:ext>
            </a:extLst>
          </p:cNvPr>
          <p:cNvGraphicFramePr>
            <a:graphicFrameLocks noGrp="1"/>
          </p:cNvGraphicFramePr>
          <p:nvPr>
            <p:extLst>
              <p:ext uri="{D42A27DB-BD31-4B8C-83A1-F6EECF244321}">
                <p14:modId xmlns:p14="http://schemas.microsoft.com/office/powerpoint/2010/main" val="2449927495"/>
              </p:ext>
            </p:extLst>
          </p:nvPr>
        </p:nvGraphicFramePr>
        <p:xfrm>
          <a:off x="376020" y="3175953"/>
          <a:ext cx="6473372" cy="2734976"/>
        </p:xfrm>
        <a:graphic>
          <a:graphicData uri="http://schemas.openxmlformats.org/drawingml/2006/table">
            <a:tbl>
              <a:tblPr firstRow="1" firstCol="1" bandRow="1">
                <a:tableStyleId>{5940675A-B579-460E-94D1-54222C63F5DA}</a:tableStyleId>
              </a:tblPr>
              <a:tblGrid>
                <a:gridCol w="3236336">
                  <a:extLst>
                    <a:ext uri="{9D8B030D-6E8A-4147-A177-3AD203B41FA5}">
                      <a16:colId xmlns:a16="http://schemas.microsoft.com/office/drawing/2014/main" val="1752017031"/>
                    </a:ext>
                  </a:extLst>
                </a:gridCol>
                <a:gridCol w="3237036">
                  <a:extLst>
                    <a:ext uri="{9D8B030D-6E8A-4147-A177-3AD203B41FA5}">
                      <a16:colId xmlns:a16="http://schemas.microsoft.com/office/drawing/2014/main" val="884292652"/>
                    </a:ext>
                  </a:extLst>
                </a:gridCol>
              </a:tblGrid>
              <a:tr h="683744">
                <a:tc>
                  <a:txBody>
                    <a:bodyPr/>
                    <a:lstStyle/>
                    <a:p>
                      <a:pPr algn="l"/>
                      <a:r>
                        <a:rPr lang="en-US" sz="2000">
                          <a:effectLst/>
                          <a:latin typeface="Calibri" panose="020F0502020204030204" pitchFamily="34" charset="0"/>
                          <a:ea typeface="PMingLiU" panose="02020500000000000000" pitchFamily="18" charset="-120"/>
                          <a:cs typeface="Lucida Grande"/>
                        </a:rPr>
                        <a:t>Марл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мыл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a:t>
                      </a:r>
                      <a:r>
                        <a:rPr lang="en-US" sz="2000" u="sng">
                          <a:effectLst/>
                          <a:latin typeface="Calibri" panose="020F0502020204030204" pitchFamily="34" charset="0"/>
                          <a:ea typeface="PMingLiU" panose="02020500000000000000" pitchFamily="18" charset="-120"/>
                          <a:cs typeface="Lucida Grande"/>
                        </a:rPr>
                        <a:t>каласкал</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ш</a:t>
                      </a:r>
                      <a:r>
                        <a:rPr lang="en-US" sz="2000">
                          <a:effectLst/>
                          <a:latin typeface="Calibri" panose="020F0502020204030204" pitchFamily="34" charset="0"/>
                          <a:ea typeface="PMingLiU" panose="02020500000000000000" pitchFamily="18" charset="-120"/>
                          <a:cs typeface="Lucida Grande"/>
                        </a:rPr>
                        <a:t> куштылгыр</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It’s easier for me to tell it in Mari.</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7949649"/>
                  </a:ext>
                </a:extLst>
              </a:tr>
              <a:tr h="683744">
                <a:tc>
                  <a:txBody>
                    <a:bodyPr/>
                    <a:lstStyle/>
                    <a:p>
                      <a:pPr algn="l"/>
                      <a:r>
                        <a:rPr lang="en-US" sz="2000">
                          <a:effectLst/>
                          <a:latin typeface="Calibri" panose="020F0502020204030204" pitchFamily="34" charset="0"/>
                          <a:ea typeface="PMingLiU" panose="02020500000000000000" pitchFamily="18" charset="-120"/>
                          <a:cs typeface="Lucida Grande"/>
                        </a:rPr>
                        <a:t>Йыв</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Моск</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што куз</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 тун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ммыжым </a:t>
                      </a:r>
                      <a:r>
                        <a:rPr lang="en-US" sz="2000" u="sng">
                          <a:effectLst/>
                          <a:latin typeface="Calibri" panose="020F0502020204030204" pitchFamily="34" charset="0"/>
                          <a:ea typeface="PMingLiU" panose="02020500000000000000" pitchFamily="18" charset="-120"/>
                          <a:cs typeface="Lucida Grande"/>
                        </a:rPr>
                        <a:t>каласк</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лыш</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Lucida Grande"/>
                        </a:rPr>
                        <a:t>Yyvan</a:t>
                      </a:r>
                      <a:r>
                        <a:rPr lang="en-US" sz="2000" dirty="0">
                          <a:effectLst/>
                          <a:latin typeface="Calibri" panose="020F0502020204030204" pitchFamily="34" charset="0"/>
                          <a:ea typeface="PMingLiU" panose="02020500000000000000" pitchFamily="18" charset="-120"/>
                          <a:cs typeface="Lucida Grande"/>
                        </a:rPr>
                        <a:t> told us how he studied in Moscow.</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60754020"/>
                  </a:ext>
                </a:extLst>
              </a:tr>
              <a:tr h="683744">
                <a:tc>
                  <a:txBody>
                    <a:bodyPr/>
                    <a:lstStyle/>
                    <a:p>
                      <a:pPr algn="l"/>
                      <a:r>
                        <a:rPr lang="en-US" sz="2000">
                          <a:effectLst/>
                          <a:latin typeface="Calibri" panose="020F0502020204030204" pitchFamily="34" charset="0"/>
                          <a:ea typeface="PMingLiU" panose="02020500000000000000" pitchFamily="18" charset="-120"/>
                          <a:cs typeface="Lucida Grande"/>
                        </a:rPr>
                        <a:t>Эч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ш</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ко оҥ</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й ист</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рийым </a:t>
                      </a:r>
                      <a:r>
                        <a:rPr lang="en-US" sz="2000" u="sng">
                          <a:effectLst/>
                          <a:latin typeface="Calibri" panose="020F0502020204030204" pitchFamily="34" charset="0"/>
                          <a:ea typeface="PMingLiU" panose="02020500000000000000" pitchFamily="18" charset="-120"/>
                          <a:cs typeface="Lucida Grande"/>
                        </a:rPr>
                        <a:t>каласк</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лыш</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Echan told many interesting stories.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987658386"/>
                  </a:ext>
                </a:extLst>
              </a:tr>
              <a:tr h="683744">
                <a:tc>
                  <a:txBody>
                    <a:bodyPr/>
                    <a:lstStyle/>
                    <a:p>
                      <a:pPr algn="l"/>
                      <a:r>
                        <a:rPr lang="en-US" sz="2000">
                          <a:effectLst/>
                          <a:latin typeface="Calibri" panose="020F0502020204030204" pitchFamily="34" charset="0"/>
                          <a:ea typeface="PMingLiU" panose="02020500000000000000" pitchFamily="18" charset="-120"/>
                          <a:cs typeface="Lucida Grande"/>
                        </a:rPr>
                        <a:t>Сан</a:t>
                      </a:r>
                      <a:r>
                        <a:rPr lang="en-US" sz="2000" b="1">
                          <a:effectLst/>
                          <a:latin typeface="Calibri" panose="020F0502020204030204" pitchFamily="34" charset="0"/>
                          <a:ea typeface="PMingLiU" panose="02020500000000000000" pitchFamily="18" charset="-120"/>
                          <a:cs typeface="Lucida Grande"/>
                        </a:rPr>
                        <a:t>ю</a:t>
                      </a:r>
                      <a:r>
                        <a:rPr lang="en-US" sz="2000">
                          <a:effectLst/>
                          <a:latin typeface="Calibri" panose="020F0502020204030204" pitchFamily="34" charset="0"/>
                          <a:ea typeface="PMingLiU" panose="02020500000000000000" pitchFamily="18" charset="-120"/>
                          <a:cs typeface="Lucida Grande"/>
                        </a:rPr>
                        <a:t> шке </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лыш нерг</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 куж</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н </a:t>
                      </a:r>
                      <a:r>
                        <a:rPr lang="en-US" sz="2000" u="sng">
                          <a:effectLst/>
                          <a:latin typeface="Calibri" panose="020F0502020204030204" pitchFamily="34" charset="0"/>
                          <a:ea typeface="PMingLiU" panose="02020500000000000000" pitchFamily="18" charset="-120"/>
                          <a:cs typeface="Lucida Grande"/>
                        </a:rPr>
                        <a:t>каласк</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лыш</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Lucida Grande"/>
                        </a:rPr>
                        <a:t>Sanyu</a:t>
                      </a:r>
                      <a:r>
                        <a:rPr lang="en-US" sz="2000" dirty="0">
                          <a:effectLst/>
                          <a:latin typeface="Calibri" panose="020F0502020204030204" pitchFamily="34" charset="0"/>
                          <a:ea typeface="PMingLiU" panose="02020500000000000000" pitchFamily="18" charset="-120"/>
                          <a:cs typeface="Lucida Grande"/>
                        </a:rPr>
                        <a:t> spent a long time talking about his life.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084430278"/>
                  </a:ext>
                </a:extLst>
              </a:tr>
            </a:tbl>
          </a:graphicData>
        </a:graphic>
      </p:graphicFrame>
      <p:graphicFrame>
        <p:nvGraphicFramePr>
          <p:cNvPr id="6" name="Table 5">
            <a:extLst>
              <a:ext uri="{FF2B5EF4-FFF2-40B4-BE49-F238E27FC236}">
                <a16:creationId xmlns:a16="http://schemas.microsoft.com/office/drawing/2014/main" id="{03A1F62F-A093-4DB6-A58A-E0122E4E43DE}"/>
              </a:ext>
            </a:extLst>
          </p:cNvPr>
          <p:cNvGraphicFramePr>
            <a:graphicFrameLocks noGrp="1"/>
          </p:cNvGraphicFramePr>
          <p:nvPr>
            <p:extLst>
              <p:ext uri="{D42A27DB-BD31-4B8C-83A1-F6EECF244321}">
                <p14:modId xmlns:p14="http://schemas.microsoft.com/office/powerpoint/2010/main" val="2928455847"/>
              </p:ext>
            </p:extLst>
          </p:nvPr>
        </p:nvGraphicFramePr>
        <p:xfrm>
          <a:off x="7297057" y="1775931"/>
          <a:ext cx="4301209" cy="4261814"/>
        </p:xfrm>
        <a:graphic>
          <a:graphicData uri="http://schemas.openxmlformats.org/drawingml/2006/table">
            <a:tbl>
              <a:tblPr firstRow="1" bandRow="1">
                <a:tableStyleId>{5940675A-B579-460E-94D1-54222C63F5DA}</a:tableStyleId>
              </a:tblPr>
              <a:tblGrid>
                <a:gridCol w="3323534">
                  <a:extLst>
                    <a:ext uri="{9D8B030D-6E8A-4147-A177-3AD203B41FA5}">
                      <a16:colId xmlns:a16="http://schemas.microsoft.com/office/drawing/2014/main" val="1220500628"/>
                    </a:ext>
                  </a:extLst>
                </a:gridCol>
                <a:gridCol w="977675">
                  <a:extLst>
                    <a:ext uri="{9D8B030D-6E8A-4147-A177-3AD203B41FA5}">
                      <a16:colId xmlns:a16="http://schemas.microsoft.com/office/drawing/2014/main" val="3041944647"/>
                    </a:ext>
                  </a:extLst>
                </a:gridCol>
              </a:tblGrid>
              <a:tr h="2065814">
                <a:tc>
                  <a:txBody>
                    <a:bodyPr/>
                    <a:lstStyle/>
                    <a:p>
                      <a:endParaRPr lang="en-GB" i="0" u="none" dirty="0"/>
                    </a:p>
                  </a:txBody>
                  <a:tcPr vert="vert270">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800" i="0" u="none" kern="1200" dirty="0" err="1">
                          <a:solidFill>
                            <a:schemeClr val="tx1"/>
                          </a:solidFill>
                          <a:effectLst/>
                          <a:latin typeface="+mn-lt"/>
                          <a:ea typeface="+mn-ea"/>
                          <a:cs typeface="+mn-cs"/>
                        </a:rPr>
                        <a:t>каласкал</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ем</a:t>
                      </a:r>
                      <a:r>
                        <a:rPr lang="en-US" sz="1800" i="0" u="none" kern="1200" dirty="0">
                          <a:solidFill>
                            <a:schemeClr val="tx1"/>
                          </a:solidFill>
                          <a:effectLst/>
                          <a:latin typeface="+mn-lt"/>
                          <a:ea typeface="+mn-ea"/>
                          <a:cs typeface="+mn-cs"/>
                        </a:rPr>
                        <a:t>)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talk, to tell’ </a:t>
                      </a:r>
                      <a:endParaRPr lang="en-GB" i="0" u="none" dirty="0"/>
                    </a:p>
                  </a:txBody>
                  <a:tcPr vert="vert27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2605938"/>
                  </a:ext>
                </a:extLst>
              </a:tr>
              <a:tr h="343488">
                <a:tc>
                  <a:txBody>
                    <a:bodyPr/>
                    <a:lstStyle/>
                    <a:p>
                      <a:r>
                        <a:rPr lang="en-GB" dirty="0"/>
                        <a:t>-</a:t>
                      </a:r>
                      <a:r>
                        <a:rPr lang="en-GB" dirty="0" err="1"/>
                        <a:t>ла</a:t>
                      </a:r>
                      <a:r>
                        <a:rPr lang="mi-NZ" dirty="0"/>
                        <a:t> ‘in ...’</a:t>
                      </a:r>
                      <a:endParaRPr lang="en-GB"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en-GB" dirty="0"/>
                        <a:t>+</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61513936"/>
                  </a:ext>
                </a:extLst>
              </a:tr>
              <a:tr h="343488">
                <a:tc>
                  <a:txBody>
                    <a:bodyPr/>
                    <a:lstStyle/>
                    <a:p>
                      <a:r>
                        <a:rPr lang="en-GB" dirty="0"/>
                        <a:t>Accusative object</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GB" dirty="0"/>
                        <a:t>+</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1379491675"/>
                  </a:ext>
                </a:extLst>
              </a:tr>
              <a:tr h="343488">
                <a:tc>
                  <a:txBody>
                    <a:bodyPr/>
                    <a:lstStyle/>
                    <a:p>
                      <a:r>
                        <a:rPr lang="en-GB" dirty="0"/>
                        <a:t>Quotation + </a:t>
                      </a:r>
                      <a:r>
                        <a:rPr lang="mi-NZ" dirty="0"/>
                        <a:t>м</a:t>
                      </a:r>
                      <a:r>
                        <a:rPr lang="mi-NZ" b="1" dirty="0"/>
                        <a:t>а</a:t>
                      </a:r>
                      <a:r>
                        <a:rPr lang="mi-NZ" dirty="0"/>
                        <a:t>нын</a:t>
                      </a:r>
                      <a:r>
                        <a:rPr lang="en-GB" dirty="0"/>
                        <a:t> ‘that’</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1865628019"/>
                  </a:ext>
                </a:extLst>
              </a:tr>
              <a:tr h="343488">
                <a:tc>
                  <a:txBody>
                    <a:bodyPr/>
                    <a:lstStyle/>
                    <a:p>
                      <a:r>
                        <a:rPr lang="mi-NZ" dirty="0"/>
                        <a:t>нерг</a:t>
                      </a:r>
                      <a:r>
                        <a:rPr lang="mi-NZ" b="1" dirty="0"/>
                        <a:t>е</a:t>
                      </a:r>
                      <a:r>
                        <a:rPr lang="mi-NZ" dirty="0"/>
                        <a:t>н ‘about’</a:t>
                      </a:r>
                      <a:endParaRPr lang="en-GB"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mi-NZ" dirty="0"/>
                        <a:t>+</a:t>
                      </a:r>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899047556"/>
                  </a:ext>
                </a:extLst>
              </a:tr>
              <a:tr h="343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д</a:t>
                      </a:r>
                      <a:r>
                        <a:rPr lang="en-GB" b="1" dirty="0" err="1"/>
                        <a:t>е</a:t>
                      </a:r>
                      <a:r>
                        <a:rPr lang="en-GB" dirty="0" err="1"/>
                        <a:t>не</a:t>
                      </a:r>
                      <a:r>
                        <a:rPr lang="en-GB" dirty="0"/>
                        <a:t> ‘with’</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2651807712"/>
                  </a:ext>
                </a:extLst>
              </a:tr>
              <a:tr h="367200">
                <a:tc>
                  <a:txBody>
                    <a:bodyPr/>
                    <a:lstStyle/>
                    <a:p>
                      <a:r>
                        <a:rPr lang="en-GB" dirty="0"/>
                        <a:t>Subject only</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153022124"/>
                  </a:ext>
                </a:extLst>
              </a:tr>
            </a:tbl>
          </a:graphicData>
        </a:graphic>
      </p:graphicFrame>
    </p:spTree>
    <p:extLst>
      <p:ext uri="{BB962C8B-B14F-4D97-AF65-F5344CB8AC3E}">
        <p14:creationId xmlns:p14="http://schemas.microsoft.com/office/powerpoint/2010/main" val="66606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Locutionary verbs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20</a:t>
            </a:fld>
            <a:endParaRPr lang="en-GB"/>
          </a:p>
        </p:txBody>
      </p:sp>
      <p:sp>
        <p:nvSpPr>
          <p:cNvPr id="7" name="TextBox 6">
            <a:extLst>
              <a:ext uri="{FF2B5EF4-FFF2-40B4-BE49-F238E27FC236}">
                <a16:creationId xmlns:a16="http://schemas.microsoft.com/office/drawing/2014/main" id="{75F1931E-D123-4BD7-B0A4-ECB8E4FF4402}"/>
              </a:ext>
            </a:extLst>
          </p:cNvPr>
          <p:cNvSpPr txBox="1"/>
          <p:nvPr/>
        </p:nvSpPr>
        <p:spPr>
          <a:xfrm>
            <a:off x="838200" y="1533415"/>
            <a:ext cx="473132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e) </a:t>
            </a:r>
            <a:r>
              <a:rPr lang="en-US" sz="1800" i="0" u="none" kern="1200" dirty="0" err="1">
                <a:solidFill>
                  <a:schemeClr val="tx1"/>
                </a:solidFill>
                <a:effectLst/>
                <a:latin typeface="+mn-lt"/>
                <a:ea typeface="+mn-ea"/>
                <a:cs typeface="+mn-cs"/>
              </a:rPr>
              <a:t>кутыр</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ем</a:t>
            </a:r>
            <a:r>
              <a:rPr lang="en-US" sz="1800" i="0" u="none" kern="1200" dirty="0">
                <a:solidFill>
                  <a:schemeClr val="tx1"/>
                </a:solidFill>
                <a:effectLst/>
                <a:latin typeface="+mn-lt"/>
                <a:ea typeface="+mn-ea"/>
                <a:cs typeface="+mn-cs"/>
              </a:rPr>
              <a:t>) ‘to talk, to speak’</a:t>
            </a:r>
            <a:endParaRPr lang="en-GB" i="0" u="none" dirty="0"/>
          </a:p>
        </p:txBody>
      </p:sp>
      <p:graphicFrame>
        <p:nvGraphicFramePr>
          <p:cNvPr id="2" name="Table 1">
            <a:extLst>
              <a:ext uri="{FF2B5EF4-FFF2-40B4-BE49-F238E27FC236}">
                <a16:creationId xmlns:a16="http://schemas.microsoft.com/office/drawing/2014/main" id="{169AE824-C97B-4BF6-A8CE-BE035C08624B}"/>
              </a:ext>
            </a:extLst>
          </p:cNvPr>
          <p:cNvGraphicFramePr>
            <a:graphicFrameLocks noGrp="1"/>
          </p:cNvGraphicFramePr>
          <p:nvPr>
            <p:extLst>
              <p:ext uri="{D42A27DB-BD31-4B8C-83A1-F6EECF244321}">
                <p14:modId xmlns:p14="http://schemas.microsoft.com/office/powerpoint/2010/main" val="1877974815"/>
              </p:ext>
            </p:extLst>
          </p:nvPr>
        </p:nvGraphicFramePr>
        <p:xfrm>
          <a:off x="390534" y="3428999"/>
          <a:ext cx="6473372" cy="1895585"/>
        </p:xfrm>
        <a:graphic>
          <a:graphicData uri="http://schemas.openxmlformats.org/drawingml/2006/table">
            <a:tbl>
              <a:tblPr firstRow="1" firstCol="1" bandRow="1">
                <a:tableStyleId>{5940675A-B579-460E-94D1-54222C63F5DA}</a:tableStyleId>
              </a:tblPr>
              <a:tblGrid>
                <a:gridCol w="3236336">
                  <a:extLst>
                    <a:ext uri="{9D8B030D-6E8A-4147-A177-3AD203B41FA5}">
                      <a16:colId xmlns:a16="http://schemas.microsoft.com/office/drawing/2014/main" val="1752017031"/>
                    </a:ext>
                  </a:extLst>
                </a:gridCol>
                <a:gridCol w="3237036">
                  <a:extLst>
                    <a:ext uri="{9D8B030D-6E8A-4147-A177-3AD203B41FA5}">
                      <a16:colId xmlns:a16="http://schemas.microsoft.com/office/drawing/2014/main" val="884292652"/>
                    </a:ext>
                  </a:extLst>
                </a:gridCol>
              </a:tblGrid>
              <a:tr h="379117">
                <a:tc>
                  <a:txBody>
                    <a:bodyPr/>
                    <a:lstStyle/>
                    <a:p>
                      <a:pPr algn="l"/>
                      <a:r>
                        <a:rPr lang="en-US" sz="2000">
                          <a:effectLst/>
                          <a:latin typeface="Calibri" panose="020F0502020204030204" pitchFamily="34" charset="0"/>
                          <a:ea typeface="PMingLiU" panose="02020500000000000000" pitchFamily="18" charset="-120"/>
                          <a:cs typeface="Lucida Grande"/>
                        </a:rPr>
                        <a:t>Мый марл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a:t>
                      </a:r>
                      <a:r>
                        <a:rPr lang="en-US" sz="2000" u="sng">
                          <a:effectLst/>
                          <a:latin typeface="Calibri" panose="020F0502020204030204" pitchFamily="34" charset="0"/>
                          <a:ea typeface="PMingLiU" panose="02020500000000000000" pitchFamily="18" charset="-120"/>
                          <a:cs typeface="Lucida Grande"/>
                        </a:rPr>
                        <a:t>кутыр</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м</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I speak Mari.</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7949649"/>
                  </a:ext>
                </a:extLst>
              </a:tr>
              <a:tr h="379117">
                <a:tc>
                  <a:txBody>
                    <a:bodyPr/>
                    <a:lstStyle/>
                    <a:p>
                      <a:pPr algn="l"/>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лыш нерг</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 </a:t>
                      </a:r>
                      <a:r>
                        <a:rPr lang="en-US" sz="2000" u="sng">
                          <a:effectLst/>
                          <a:latin typeface="Calibri" panose="020F0502020204030204" pitchFamily="34" charset="0"/>
                          <a:ea typeface="PMingLiU" panose="02020500000000000000" pitchFamily="18" charset="-120"/>
                          <a:cs typeface="Lucida Grande"/>
                        </a:rPr>
                        <a:t>кутыренн</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We talked about life.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60754020"/>
                  </a:ext>
                </a:extLst>
              </a:tr>
              <a:tr h="379117">
                <a:tc>
                  <a:txBody>
                    <a:bodyPr/>
                    <a:lstStyle/>
                    <a:p>
                      <a:pPr algn="l"/>
                      <a:r>
                        <a:rPr lang="en-US" sz="2000">
                          <a:effectLst/>
                          <a:latin typeface="Calibri" panose="020F0502020204030204" pitchFamily="34" charset="0"/>
                          <a:ea typeface="PMingLiU" panose="02020500000000000000" pitchFamily="18" charset="-120"/>
                          <a:cs typeface="Lucida Grande"/>
                        </a:rPr>
                        <a:t>Йыв</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д</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не </a:t>
                      </a:r>
                      <a:r>
                        <a:rPr lang="en-US" sz="2000" u="sng">
                          <a:effectLst/>
                          <a:latin typeface="Calibri" panose="020F0502020204030204" pitchFamily="34" charset="0"/>
                          <a:ea typeface="PMingLiU" panose="02020500000000000000" pitchFamily="18" charset="-120"/>
                          <a:cs typeface="Lucida Grande"/>
                        </a:rPr>
                        <a:t>кутыренн</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We spoke with Yyvan.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35759010"/>
                  </a:ext>
                </a:extLst>
              </a:tr>
              <a:tr h="758234">
                <a:tc>
                  <a:txBody>
                    <a:bodyPr/>
                    <a:lstStyle/>
                    <a:p>
                      <a:pPr algn="l"/>
                      <a:r>
                        <a:rPr lang="en-US" sz="2000">
                          <a:effectLst/>
                          <a:latin typeface="Calibri" panose="020F0502020204030204" pitchFamily="34" charset="0"/>
                          <a:ea typeface="PMingLiU" panose="02020500000000000000" pitchFamily="18" charset="-120"/>
                          <a:cs typeface="Lucida Grande"/>
                        </a:rPr>
                        <a:t>Пеш куж</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н </a:t>
                      </a:r>
                      <a:r>
                        <a:rPr lang="en-US" sz="2000" u="sng">
                          <a:effectLst/>
                          <a:latin typeface="Calibri" panose="020F0502020204030204" pitchFamily="34" charset="0"/>
                          <a:ea typeface="PMingLiU" panose="02020500000000000000" pitchFamily="18" charset="-120"/>
                          <a:cs typeface="Lucida Grande"/>
                        </a:rPr>
                        <a:t>кутыр</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н</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(S)he talked for a very long time.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084430278"/>
                  </a:ext>
                </a:extLst>
              </a:tr>
            </a:tbl>
          </a:graphicData>
        </a:graphic>
      </p:graphicFrame>
      <p:graphicFrame>
        <p:nvGraphicFramePr>
          <p:cNvPr id="6" name="Table 5">
            <a:extLst>
              <a:ext uri="{FF2B5EF4-FFF2-40B4-BE49-F238E27FC236}">
                <a16:creationId xmlns:a16="http://schemas.microsoft.com/office/drawing/2014/main" id="{03A1F62F-A093-4DB6-A58A-E0122E4E43DE}"/>
              </a:ext>
            </a:extLst>
          </p:cNvPr>
          <p:cNvGraphicFramePr>
            <a:graphicFrameLocks noGrp="1"/>
          </p:cNvGraphicFramePr>
          <p:nvPr>
            <p:extLst>
              <p:ext uri="{D42A27DB-BD31-4B8C-83A1-F6EECF244321}">
                <p14:modId xmlns:p14="http://schemas.microsoft.com/office/powerpoint/2010/main" val="2660504049"/>
              </p:ext>
            </p:extLst>
          </p:nvPr>
        </p:nvGraphicFramePr>
        <p:xfrm>
          <a:off x="7297057" y="1775931"/>
          <a:ext cx="4301209" cy="4261814"/>
        </p:xfrm>
        <a:graphic>
          <a:graphicData uri="http://schemas.openxmlformats.org/drawingml/2006/table">
            <a:tbl>
              <a:tblPr firstRow="1" bandRow="1">
                <a:tableStyleId>{5940675A-B579-460E-94D1-54222C63F5DA}</a:tableStyleId>
              </a:tblPr>
              <a:tblGrid>
                <a:gridCol w="3323534">
                  <a:extLst>
                    <a:ext uri="{9D8B030D-6E8A-4147-A177-3AD203B41FA5}">
                      <a16:colId xmlns:a16="http://schemas.microsoft.com/office/drawing/2014/main" val="1220500628"/>
                    </a:ext>
                  </a:extLst>
                </a:gridCol>
                <a:gridCol w="977675">
                  <a:extLst>
                    <a:ext uri="{9D8B030D-6E8A-4147-A177-3AD203B41FA5}">
                      <a16:colId xmlns:a16="http://schemas.microsoft.com/office/drawing/2014/main" val="3041944647"/>
                    </a:ext>
                  </a:extLst>
                </a:gridCol>
              </a:tblGrid>
              <a:tr h="2065814">
                <a:tc>
                  <a:txBody>
                    <a:bodyPr/>
                    <a:lstStyle/>
                    <a:p>
                      <a:endParaRPr lang="en-GB" i="0" u="none" dirty="0"/>
                    </a:p>
                  </a:txBody>
                  <a:tcPr vert="vert270">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800" i="0" u="none" kern="1200" dirty="0" err="1">
                          <a:solidFill>
                            <a:schemeClr val="tx1"/>
                          </a:solidFill>
                          <a:effectLst/>
                          <a:latin typeface="+mn-lt"/>
                          <a:ea typeface="+mn-ea"/>
                          <a:cs typeface="+mn-cs"/>
                        </a:rPr>
                        <a:t>кутыр</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ем</a:t>
                      </a:r>
                      <a:r>
                        <a:rPr lang="en-US" sz="1800" i="0" u="none" kern="1200" dirty="0">
                          <a:solidFill>
                            <a:schemeClr val="tx1"/>
                          </a:solidFill>
                          <a:effectLst/>
                          <a:latin typeface="+mn-lt"/>
                          <a:ea typeface="+mn-ea"/>
                          <a:cs typeface="+mn-cs"/>
                        </a:rPr>
                        <a:t>)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talk, to speak’</a:t>
                      </a:r>
                      <a:endParaRPr lang="en-GB" i="0" u="none" dirty="0"/>
                    </a:p>
                  </a:txBody>
                  <a:tcPr vert="vert27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2605938"/>
                  </a:ext>
                </a:extLst>
              </a:tr>
              <a:tr h="343488">
                <a:tc>
                  <a:txBody>
                    <a:bodyPr/>
                    <a:lstStyle/>
                    <a:p>
                      <a:r>
                        <a:rPr lang="en-GB" dirty="0"/>
                        <a:t>-</a:t>
                      </a:r>
                      <a:r>
                        <a:rPr lang="en-GB" dirty="0" err="1"/>
                        <a:t>ла</a:t>
                      </a:r>
                      <a:r>
                        <a:rPr lang="mi-NZ" dirty="0"/>
                        <a:t> ‘in ...’</a:t>
                      </a:r>
                      <a:endParaRPr lang="en-GB"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mi-NZ" dirty="0"/>
                        <a:t>+</a:t>
                      </a:r>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61513936"/>
                  </a:ext>
                </a:extLst>
              </a:tr>
              <a:tr h="343488">
                <a:tc>
                  <a:txBody>
                    <a:bodyPr/>
                    <a:lstStyle/>
                    <a:p>
                      <a:r>
                        <a:rPr lang="en-GB" dirty="0"/>
                        <a:t>Accusative object</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1379491675"/>
                  </a:ext>
                </a:extLst>
              </a:tr>
              <a:tr h="343488">
                <a:tc>
                  <a:txBody>
                    <a:bodyPr/>
                    <a:lstStyle/>
                    <a:p>
                      <a:r>
                        <a:rPr lang="en-GB" dirty="0"/>
                        <a:t>Quotation + </a:t>
                      </a:r>
                      <a:r>
                        <a:rPr lang="mi-NZ" dirty="0"/>
                        <a:t>м</a:t>
                      </a:r>
                      <a:r>
                        <a:rPr lang="mi-NZ" b="1" dirty="0"/>
                        <a:t>а</a:t>
                      </a:r>
                      <a:r>
                        <a:rPr lang="mi-NZ" dirty="0"/>
                        <a:t>нын</a:t>
                      </a:r>
                      <a:r>
                        <a:rPr lang="en-GB" dirty="0"/>
                        <a:t> ‘that’</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1865628019"/>
                  </a:ext>
                </a:extLst>
              </a:tr>
              <a:tr h="343488">
                <a:tc>
                  <a:txBody>
                    <a:bodyPr/>
                    <a:lstStyle/>
                    <a:p>
                      <a:r>
                        <a:rPr lang="mi-NZ" dirty="0"/>
                        <a:t>нерг</a:t>
                      </a:r>
                      <a:r>
                        <a:rPr lang="mi-NZ" b="1" dirty="0"/>
                        <a:t>е</a:t>
                      </a:r>
                      <a:r>
                        <a:rPr lang="mi-NZ" dirty="0"/>
                        <a:t>н ‘about’</a:t>
                      </a:r>
                      <a:endParaRPr lang="en-GB"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mi-NZ" dirty="0"/>
                        <a:t>+</a:t>
                      </a:r>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899047556"/>
                  </a:ext>
                </a:extLst>
              </a:tr>
              <a:tr h="343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д</a:t>
                      </a:r>
                      <a:r>
                        <a:rPr lang="en-GB" b="1" dirty="0" err="1"/>
                        <a:t>е</a:t>
                      </a:r>
                      <a:r>
                        <a:rPr lang="en-GB" dirty="0" err="1"/>
                        <a:t>не</a:t>
                      </a:r>
                      <a:r>
                        <a:rPr lang="en-GB" dirty="0"/>
                        <a:t> ‘with’</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mi-NZ" dirty="0"/>
                        <a:t>+</a:t>
                      </a:r>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2651807712"/>
                  </a:ext>
                </a:extLst>
              </a:tr>
              <a:tr h="367200">
                <a:tc>
                  <a:txBody>
                    <a:bodyPr/>
                    <a:lstStyle/>
                    <a:p>
                      <a:r>
                        <a:rPr lang="en-GB" dirty="0"/>
                        <a:t>Subject only</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r>
                        <a:rPr lang="mi-NZ" dirty="0"/>
                        <a:t>+</a:t>
                      </a:r>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153022124"/>
                  </a:ext>
                </a:extLst>
              </a:tr>
            </a:tbl>
          </a:graphicData>
        </a:graphic>
      </p:graphicFrame>
    </p:spTree>
    <p:extLst>
      <p:ext uri="{BB962C8B-B14F-4D97-AF65-F5344CB8AC3E}">
        <p14:creationId xmlns:p14="http://schemas.microsoft.com/office/powerpoint/2010/main" val="71512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Locutionary verbs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21</a:t>
            </a:fld>
            <a:endParaRPr lang="en-GB"/>
          </a:p>
        </p:txBody>
      </p:sp>
      <p:sp>
        <p:nvSpPr>
          <p:cNvPr id="7" name="TextBox 6">
            <a:extLst>
              <a:ext uri="{FF2B5EF4-FFF2-40B4-BE49-F238E27FC236}">
                <a16:creationId xmlns:a16="http://schemas.microsoft.com/office/drawing/2014/main" id="{75F1931E-D123-4BD7-B0A4-ECB8E4FF4402}"/>
              </a:ext>
            </a:extLst>
          </p:cNvPr>
          <p:cNvSpPr txBox="1"/>
          <p:nvPr/>
        </p:nvSpPr>
        <p:spPr>
          <a:xfrm>
            <a:off x="838200" y="1533415"/>
            <a:ext cx="473132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f) </a:t>
            </a:r>
            <a:r>
              <a:rPr lang="en-US" sz="1800" i="0" u="none" kern="1200" dirty="0" err="1">
                <a:solidFill>
                  <a:schemeClr val="tx1"/>
                </a:solidFill>
                <a:effectLst/>
                <a:latin typeface="+mn-lt"/>
                <a:ea typeface="+mn-ea"/>
                <a:cs typeface="+mn-cs"/>
              </a:rPr>
              <a:t>мутлан</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ем</a:t>
            </a:r>
            <a:r>
              <a:rPr lang="en-US" sz="1800" i="0" u="none" kern="1200" dirty="0">
                <a:solidFill>
                  <a:schemeClr val="tx1"/>
                </a:solidFill>
                <a:effectLst/>
                <a:latin typeface="+mn-lt"/>
                <a:ea typeface="+mn-ea"/>
                <a:cs typeface="+mn-cs"/>
              </a:rPr>
              <a:t>) ‘to talk, to speak, to discuss’</a:t>
            </a:r>
            <a:endParaRPr lang="en-GB" i="0" u="none" dirty="0"/>
          </a:p>
        </p:txBody>
      </p:sp>
      <p:graphicFrame>
        <p:nvGraphicFramePr>
          <p:cNvPr id="2" name="Table 1">
            <a:extLst>
              <a:ext uri="{FF2B5EF4-FFF2-40B4-BE49-F238E27FC236}">
                <a16:creationId xmlns:a16="http://schemas.microsoft.com/office/drawing/2014/main" id="{169AE824-C97B-4BF6-A8CE-BE035C08624B}"/>
              </a:ext>
            </a:extLst>
          </p:cNvPr>
          <p:cNvGraphicFramePr>
            <a:graphicFrameLocks noGrp="1"/>
          </p:cNvGraphicFramePr>
          <p:nvPr>
            <p:extLst>
              <p:ext uri="{D42A27DB-BD31-4B8C-83A1-F6EECF244321}">
                <p14:modId xmlns:p14="http://schemas.microsoft.com/office/powerpoint/2010/main" val="2162117947"/>
              </p:ext>
            </p:extLst>
          </p:nvPr>
        </p:nvGraphicFramePr>
        <p:xfrm>
          <a:off x="390534" y="3429000"/>
          <a:ext cx="6473372" cy="2347686"/>
        </p:xfrm>
        <a:graphic>
          <a:graphicData uri="http://schemas.openxmlformats.org/drawingml/2006/table">
            <a:tbl>
              <a:tblPr firstRow="1" firstCol="1" bandRow="1">
                <a:tableStyleId>{5940675A-B579-460E-94D1-54222C63F5DA}</a:tableStyleId>
              </a:tblPr>
              <a:tblGrid>
                <a:gridCol w="3236336">
                  <a:extLst>
                    <a:ext uri="{9D8B030D-6E8A-4147-A177-3AD203B41FA5}">
                      <a16:colId xmlns:a16="http://schemas.microsoft.com/office/drawing/2014/main" val="1752017031"/>
                    </a:ext>
                  </a:extLst>
                </a:gridCol>
                <a:gridCol w="3237036">
                  <a:extLst>
                    <a:ext uri="{9D8B030D-6E8A-4147-A177-3AD203B41FA5}">
                      <a16:colId xmlns:a16="http://schemas.microsoft.com/office/drawing/2014/main" val="884292652"/>
                    </a:ext>
                  </a:extLst>
                </a:gridCol>
              </a:tblGrid>
              <a:tr h="782562">
                <a:tc>
                  <a:txBody>
                    <a:bodyPr/>
                    <a:lstStyle/>
                    <a:p>
                      <a:pPr algn="just"/>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дын нерг</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 варар</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к </a:t>
                      </a:r>
                      <a:r>
                        <a:rPr lang="en-US" sz="2000" u="sng">
                          <a:effectLst/>
                          <a:latin typeface="Calibri" panose="020F0502020204030204" pitchFamily="34" charset="0"/>
                          <a:ea typeface="PMingLiU" panose="02020500000000000000" pitchFamily="18" charset="-120"/>
                          <a:cs typeface="Lucida Grande"/>
                        </a:rPr>
                        <a:t>мутланен</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Lucida Grande"/>
                        </a:rPr>
                        <a:t>We’ll talk about this later.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7949649"/>
                  </a:ext>
                </a:extLst>
              </a:tr>
              <a:tr h="391281">
                <a:tc>
                  <a:txBody>
                    <a:bodyPr/>
                    <a:lstStyle/>
                    <a:p>
                      <a:pPr algn="just"/>
                      <a:r>
                        <a:rPr lang="en-US" sz="2000">
                          <a:effectLst/>
                          <a:latin typeface="Calibri" panose="020F0502020204030204" pitchFamily="34" charset="0"/>
                          <a:ea typeface="PMingLiU" panose="02020500000000000000" pitchFamily="18" charset="-120"/>
                          <a:cs typeface="Lucida Grande"/>
                        </a:rPr>
                        <a:t>Мый марл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a:t>
                      </a:r>
                      <a:r>
                        <a:rPr lang="en-US" sz="2000" u="sng">
                          <a:effectLst/>
                          <a:latin typeface="Calibri" panose="020F0502020204030204" pitchFamily="34" charset="0"/>
                          <a:ea typeface="PMingLiU" panose="02020500000000000000" pitchFamily="18" charset="-120"/>
                          <a:cs typeface="Lucida Grande"/>
                        </a:rPr>
                        <a:t>мутлан</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м</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Lucida Grande"/>
                        </a:rPr>
                        <a:t>I speak Mari.</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60754020"/>
                  </a:ext>
                </a:extLst>
              </a:tr>
              <a:tr h="391281">
                <a:tc>
                  <a:txBody>
                    <a:bodyPr/>
                    <a:lstStyle/>
                    <a:p>
                      <a:pPr algn="just"/>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лыш нерг</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 </a:t>
                      </a:r>
                      <a:r>
                        <a:rPr lang="en-US" sz="2000" u="sng">
                          <a:effectLst/>
                          <a:latin typeface="Calibri" panose="020F0502020204030204" pitchFamily="34" charset="0"/>
                          <a:ea typeface="PMingLiU" panose="02020500000000000000" pitchFamily="18" charset="-120"/>
                          <a:cs typeface="Lucida Grande"/>
                        </a:rPr>
                        <a:t>мутланенн</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Lucida Grande"/>
                        </a:rPr>
                        <a:t>We talked about life.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35759010"/>
                  </a:ext>
                </a:extLst>
              </a:tr>
              <a:tr h="391281">
                <a:tc>
                  <a:txBody>
                    <a:bodyPr/>
                    <a:lstStyle/>
                    <a:p>
                      <a:pPr algn="just"/>
                      <a:r>
                        <a:rPr lang="en-US" sz="2000">
                          <a:effectLst/>
                          <a:latin typeface="Calibri" panose="020F0502020204030204" pitchFamily="34" charset="0"/>
                          <a:ea typeface="PMingLiU" panose="02020500000000000000" pitchFamily="18" charset="-120"/>
                          <a:cs typeface="Lucida Grande"/>
                        </a:rPr>
                        <a:t>Йыв</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д</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не </a:t>
                      </a:r>
                      <a:r>
                        <a:rPr lang="en-US" sz="2000" u="sng">
                          <a:effectLst/>
                          <a:latin typeface="Calibri" panose="020F0502020204030204" pitchFamily="34" charset="0"/>
                          <a:ea typeface="PMingLiU" panose="02020500000000000000" pitchFamily="18" charset="-120"/>
                          <a:cs typeface="Lucida Grande"/>
                        </a:rPr>
                        <a:t>мутланенн</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Lucida Grande"/>
                        </a:rPr>
                        <a:t>We talked to Yyvan.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86171678"/>
                  </a:ext>
                </a:extLst>
              </a:tr>
              <a:tr h="391281">
                <a:tc>
                  <a:txBody>
                    <a:bodyPr/>
                    <a:lstStyle/>
                    <a:p>
                      <a:pPr algn="just"/>
                      <a:r>
                        <a:rPr lang="en-US" sz="2000">
                          <a:effectLst/>
                          <a:latin typeface="Calibri" panose="020F0502020204030204" pitchFamily="34" charset="0"/>
                          <a:ea typeface="PMingLiU" panose="02020500000000000000" pitchFamily="18" charset="-120"/>
                          <a:cs typeface="Lucida Grande"/>
                        </a:rPr>
                        <a:t>Куж</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н </a:t>
                      </a:r>
                      <a:r>
                        <a:rPr lang="en-US" sz="2000" u="sng">
                          <a:effectLst/>
                          <a:latin typeface="Calibri" panose="020F0502020204030204" pitchFamily="34" charset="0"/>
                          <a:ea typeface="PMingLiU" panose="02020500000000000000" pitchFamily="18" charset="-120"/>
                          <a:cs typeface="Lucida Grande"/>
                        </a:rPr>
                        <a:t>мутлан</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н</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dirty="0">
                          <a:effectLst/>
                          <a:latin typeface="Calibri" panose="020F0502020204030204" pitchFamily="34" charset="0"/>
                          <a:ea typeface="PMingLiU" panose="02020500000000000000" pitchFamily="18" charset="-120"/>
                          <a:cs typeface="Lucida Grande"/>
                        </a:rPr>
                        <a:t>(S)he talked for a long time.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084430278"/>
                  </a:ext>
                </a:extLst>
              </a:tr>
            </a:tbl>
          </a:graphicData>
        </a:graphic>
      </p:graphicFrame>
      <p:graphicFrame>
        <p:nvGraphicFramePr>
          <p:cNvPr id="6" name="Table 5">
            <a:extLst>
              <a:ext uri="{FF2B5EF4-FFF2-40B4-BE49-F238E27FC236}">
                <a16:creationId xmlns:a16="http://schemas.microsoft.com/office/drawing/2014/main" id="{03A1F62F-A093-4DB6-A58A-E0122E4E43DE}"/>
              </a:ext>
            </a:extLst>
          </p:cNvPr>
          <p:cNvGraphicFramePr>
            <a:graphicFrameLocks noGrp="1"/>
          </p:cNvGraphicFramePr>
          <p:nvPr>
            <p:extLst>
              <p:ext uri="{D42A27DB-BD31-4B8C-83A1-F6EECF244321}">
                <p14:modId xmlns:p14="http://schemas.microsoft.com/office/powerpoint/2010/main" val="1845251405"/>
              </p:ext>
            </p:extLst>
          </p:nvPr>
        </p:nvGraphicFramePr>
        <p:xfrm>
          <a:off x="7297057" y="1775931"/>
          <a:ext cx="4301209" cy="4261814"/>
        </p:xfrm>
        <a:graphic>
          <a:graphicData uri="http://schemas.openxmlformats.org/drawingml/2006/table">
            <a:tbl>
              <a:tblPr firstRow="1" bandRow="1">
                <a:tableStyleId>{5940675A-B579-460E-94D1-54222C63F5DA}</a:tableStyleId>
              </a:tblPr>
              <a:tblGrid>
                <a:gridCol w="3323534">
                  <a:extLst>
                    <a:ext uri="{9D8B030D-6E8A-4147-A177-3AD203B41FA5}">
                      <a16:colId xmlns:a16="http://schemas.microsoft.com/office/drawing/2014/main" val="1220500628"/>
                    </a:ext>
                  </a:extLst>
                </a:gridCol>
                <a:gridCol w="977675">
                  <a:extLst>
                    <a:ext uri="{9D8B030D-6E8A-4147-A177-3AD203B41FA5}">
                      <a16:colId xmlns:a16="http://schemas.microsoft.com/office/drawing/2014/main" val="3041944647"/>
                    </a:ext>
                  </a:extLst>
                </a:gridCol>
              </a:tblGrid>
              <a:tr h="2065814">
                <a:tc>
                  <a:txBody>
                    <a:bodyPr/>
                    <a:lstStyle/>
                    <a:p>
                      <a:endParaRPr lang="en-GB" i="0" u="none" dirty="0"/>
                    </a:p>
                  </a:txBody>
                  <a:tcPr vert="vert270">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800" i="0" u="none" kern="1200" dirty="0" err="1">
                          <a:solidFill>
                            <a:schemeClr val="tx1"/>
                          </a:solidFill>
                          <a:effectLst/>
                          <a:latin typeface="+mn-lt"/>
                          <a:ea typeface="+mn-ea"/>
                          <a:cs typeface="+mn-cs"/>
                        </a:rPr>
                        <a:t>мутлан</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ем</a:t>
                      </a:r>
                      <a:r>
                        <a:rPr lang="en-US" sz="1800" i="0" u="none" kern="1200" dirty="0">
                          <a:solidFill>
                            <a:schemeClr val="tx1"/>
                          </a:solidFill>
                          <a:effectLst/>
                          <a:latin typeface="+mn-lt"/>
                          <a:ea typeface="+mn-ea"/>
                          <a:cs typeface="+mn-cs"/>
                        </a:rPr>
                        <a:t>)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talk, to speak,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discuss’</a:t>
                      </a:r>
                      <a:endParaRPr lang="en-GB" i="0" u="none" dirty="0"/>
                    </a:p>
                  </a:txBody>
                  <a:tcPr vert="vert27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2605938"/>
                  </a:ext>
                </a:extLst>
              </a:tr>
              <a:tr h="343488">
                <a:tc>
                  <a:txBody>
                    <a:bodyPr/>
                    <a:lstStyle/>
                    <a:p>
                      <a:r>
                        <a:rPr lang="en-GB" dirty="0"/>
                        <a:t>-</a:t>
                      </a:r>
                      <a:r>
                        <a:rPr lang="en-GB" dirty="0" err="1"/>
                        <a:t>ла</a:t>
                      </a:r>
                      <a:r>
                        <a:rPr lang="mi-NZ" dirty="0"/>
                        <a:t> ‘in ...’</a:t>
                      </a:r>
                      <a:endParaRPr lang="en-GB"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mi-NZ" dirty="0"/>
                        <a:t>+</a:t>
                      </a:r>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61513936"/>
                  </a:ext>
                </a:extLst>
              </a:tr>
              <a:tr h="343488">
                <a:tc>
                  <a:txBody>
                    <a:bodyPr/>
                    <a:lstStyle/>
                    <a:p>
                      <a:r>
                        <a:rPr lang="en-GB" dirty="0"/>
                        <a:t>Accusative object</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1379491675"/>
                  </a:ext>
                </a:extLst>
              </a:tr>
              <a:tr h="343488">
                <a:tc>
                  <a:txBody>
                    <a:bodyPr/>
                    <a:lstStyle/>
                    <a:p>
                      <a:r>
                        <a:rPr lang="en-GB" dirty="0"/>
                        <a:t>Quotation + </a:t>
                      </a:r>
                      <a:r>
                        <a:rPr lang="mi-NZ" dirty="0"/>
                        <a:t>м</a:t>
                      </a:r>
                      <a:r>
                        <a:rPr lang="mi-NZ" b="1" dirty="0"/>
                        <a:t>а</a:t>
                      </a:r>
                      <a:r>
                        <a:rPr lang="mi-NZ" dirty="0"/>
                        <a:t>нын</a:t>
                      </a:r>
                      <a:r>
                        <a:rPr lang="en-GB" dirty="0"/>
                        <a:t> ‘that’</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1865628019"/>
                  </a:ext>
                </a:extLst>
              </a:tr>
              <a:tr h="343488">
                <a:tc>
                  <a:txBody>
                    <a:bodyPr/>
                    <a:lstStyle/>
                    <a:p>
                      <a:r>
                        <a:rPr lang="mi-NZ" dirty="0"/>
                        <a:t>нерг</a:t>
                      </a:r>
                      <a:r>
                        <a:rPr lang="mi-NZ" b="1" dirty="0"/>
                        <a:t>е</a:t>
                      </a:r>
                      <a:r>
                        <a:rPr lang="mi-NZ" dirty="0"/>
                        <a:t>н ‘about’</a:t>
                      </a:r>
                      <a:endParaRPr lang="en-GB"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mi-NZ" dirty="0"/>
                        <a:t>+</a:t>
                      </a:r>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899047556"/>
                  </a:ext>
                </a:extLst>
              </a:tr>
              <a:tr h="343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д</a:t>
                      </a:r>
                      <a:r>
                        <a:rPr lang="en-GB" b="1" dirty="0" err="1"/>
                        <a:t>е</a:t>
                      </a:r>
                      <a:r>
                        <a:rPr lang="en-GB" dirty="0" err="1"/>
                        <a:t>не</a:t>
                      </a:r>
                      <a:r>
                        <a:rPr lang="en-GB" dirty="0"/>
                        <a:t> ‘with’</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mi-NZ" dirty="0"/>
                        <a:t>+</a:t>
                      </a:r>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2651807712"/>
                  </a:ext>
                </a:extLst>
              </a:tr>
              <a:tr h="367200">
                <a:tc>
                  <a:txBody>
                    <a:bodyPr/>
                    <a:lstStyle/>
                    <a:p>
                      <a:r>
                        <a:rPr lang="en-GB" dirty="0"/>
                        <a:t>Subject only</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r>
                        <a:rPr lang="mi-NZ" dirty="0"/>
                        <a:t>+</a:t>
                      </a:r>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153022124"/>
                  </a:ext>
                </a:extLst>
              </a:tr>
            </a:tbl>
          </a:graphicData>
        </a:graphic>
      </p:graphicFrame>
    </p:spTree>
    <p:extLst>
      <p:ext uri="{BB962C8B-B14F-4D97-AF65-F5344CB8AC3E}">
        <p14:creationId xmlns:p14="http://schemas.microsoft.com/office/powerpoint/2010/main" val="339017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Locutionary verbs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22</a:t>
            </a:fld>
            <a:endParaRPr lang="en-GB"/>
          </a:p>
        </p:txBody>
      </p:sp>
      <p:sp>
        <p:nvSpPr>
          <p:cNvPr id="7" name="TextBox 6">
            <a:extLst>
              <a:ext uri="{FF2B5EF4-FFF2-40B4-BE49-F238E27FC236}">
                <a16:creationId xmlns:a16="http://schemas.microsoft.com/office/drawing/2014/main" id="{75F1931E-D123-4BD7-B0A4-ECB8E4FF4402}"/>
              </a:ext>
            </a:extLst>
          </p:cNvPr>
          <p:cNvSpPr txBox="1"/>
          <p:nvPr/>
        </p:nvSpPr>
        <p:spPr>
          <a:xfrm>
            <a:off x="838200" y="1533415"/>
            <a:ext cx="4731327" cy="369332"/>
          </a:xfrm>
          <a:prstGeom prst="rect">
            <a:avLst/>
          </a:prstGeom>
          <a:noFill/>
        </p:spPr>
        <p:txBody>
          <a:bodyPr wrap="square">
            <a:spAutoFit/>
          </a:bodyPr>
          <a:lstStyle/>
          <a:p>
            <a:r>
              <a:rPr lang="en-GB" dirty="0">
                <a:latin typeface="Calibri" panose="020F0502020204030204" pitchFamily="34" charset="0"/>
                <a:ea typeface="PMingLiU" panose="02020500000000000000" pitchFamily="18" charset="-120"/>
              </a:rPr>
              <a:t>g) </a:t>
            </a:r>
            <a:r>
              <a:rPr lang="en-US" sz="1800" i="0" u="none" kern="1200" dirty="0" err="1">
                <a:solidFill>
                  <a:schemeClr val="tx1"/>
                </a:solidFill>
                <a:effectLst/>
                <a:latin typeface="+mn-lt"/>
                <a:ea typeface="+mn-ea"/>
                <a:cs typeface="+mn-cs"/>
              </a:rPr>
              <a:t>пелешт</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ем</a:t>
            </a:r>
            <a:r>
              <a:rPr lang="en-US" sz="1800" i="0" u="none" kern="1200" dirty="0">
                <a:solidFill>
                  <a:schemeClr val="tx1"/>
                </a:solidFill>
                <a:effectLst/>
                <a:latin typeface="+mn-lt"/>
                <a:ea typeface="+mn-ea"/>
                <a:cs typeface="+mn-cs"/>
              </a:rPr>
              <a:t>) ‘to say, to state’</a:t>
            </a:r>
            <a:endParaRPr lang="en-GB" i="0" u="none" dirty="0"/>
          </a:p>
        </p:txBody>
      </p:sp>
      <p:graphicFrame>
        <p:nvGraphicFramePr>
          <p:cNvPr id="2" name="Table 1">
            <a:extLst>
              <a:ext uri="{FF2B5EF4-FFF2-40B4-BE49-F238E27FC236}">
                <a16:creationId xmlns:a16="http://schemas.microsoft.com/office/drawing/2014/main" id="{169AE824-C97B-4BF6-A8CE-BE035C08624B}"/>
              </a:ext>
            </a:extLst>
          </p:cNvPr>
          <p:cNvGraphicFramePr>
            <a:graphicFrameLocks noGrp="1"/>
          </p:cNvGraphicFramePr>
          <p:nvPr>
            <p:extLst>
              <p:ext uri="{D42A27DB-BD31-4B8C-83A1-F6EECF244321}">
                <p14:modId xmlns:p14="http://schemas.microsoft.com/office/powerpoint/2010/main" val="2211644509"/>
              </p:ext>
            </p:extLst>
          </p:nvPr>
        </p:nvGraphicFramePr>
        <p:xfrm>
          <a:off x="390534" y="3429000"/>
          <a:ext cx="6473372" cy="2734977"/>
        </p:xfrm>
        <a:graphic>
          <a:graphicData uri="http://schemas.openxmlformats.org/drawingml/2006/table">
            <a:tbl>
              <a:tblPr firstRow="1" firstCol="1" bandRow="1">
                <a:tableStyleId>{5940675A-B579-460E-94D1-54222C63F5DA}</a:tableStyleId>
              </a:tblPr>
              <a:tblGrid>
                <a:gridCol w="3236336">
                  <a:extLst>
                    <a:ext uri="{9D8B030D-6E8A-4147-A177-3AD203B41FA5}">
                      <a16:colId xmlns:a16="http://schemas.microsoft.com/office/drawing/2014/main" val="1752017031"/>
                    </a:ext>
                  </a:extLst>
                </a:gridCol>
                <a:gridCol w="3237036">
                  <a:extLst>
                    <a:ext uri="{9D8B030D-6E8A-4147-A177-3AD203B41FA5}">
                      <a16:colId xmlns:a16="http://schemas.microsoft.com/office/drawing/2014/main" val="884292652"/>
                    </a:ext>
                  </a:extLst>
                </a:gridCol>
              </a:tblGrid>
              <a:tr h="781422">
                <a:tc>
                  <a:txBody>
                    <a:bodyPr/>
                    <a:lstStyle/>
                    <a:p>
                      <a:pPr algn="l"/>
                      <a:r>
                        <a:rPr lang="en-US" sz="2000">
                          <a:effectLst/>
                          <a:latin typeface="Calibri" panose="020F0502020204030204" pitchFamily="34" charset="0"/>
                          <a:ea typeface="PMingLiU" panose="02020500000000000000" pitchFamily="18" charset="-120"/>
                          <a:cs typeface="Lucida Grande"/>
                        </a:rPr>
                        <a:t>Йыв</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д</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не ик-кок м</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тым </a:t>
                      </a:r>
                      <a:r>
                        <a:rPr lang="en-US" sz="2000" u="sng">
                          <a:effectLst/>
                          <a:latin typeface="Calibri" panose="020F0502020204030204" pitchFamily="34" charset="0"/>
                          <a:ea typeface="PMingLiU" panose="02020500000000000000" pitchFamily="18" charset="-120"/>
                          <a:cs typeface="Lucida Grande"/>
                        </a:rPr>
                        <a:t>пел</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штышым</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I exchanged a few words with Yyvan.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7949649"/>
                  </a:ext>
                </a:extLst>
              </a:tr>
              <a:tr h="1172133">
                <a:tc>
                  <a:txBody>
                    <a:bodyPr/>
                    <a:lstStyle/>
                    <a:p>
                      <a:pPr algn="l"/>
                      <a:r>
                        <a:rPr lang="en-US" sz="2000">
                          <a:effectLst/>
                          <a:latin typeface="Calibri" panose="020F0502020204030204" pitchFamily="34" charset="0"/>
                          <a:ea typeface="PMingLiU" panose="02020500000000000000" pitchFamily="18" charset="-120"/>
                          <a:cs typeface="Lucida Grande"/>
                        </a:rPr>
                        <a:t>Кӱс</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тышто кум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лтыш м</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тым марл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гын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a:t>
                      </a:r>
                      <a:r>
                        <a:rPr lang="en-US" sz="2000" u="sng">
                          <a:effectLst/>
                          <a:latin typeface="Calibri" panose="020F0502020204030204" pitchFamily="34" charset="0"/>
                          <a:ea typeface="PMingLiU" panose="02020500000000000000" pitchFamily="18" charset="-120"/>
                          <a:cs typeface="Lucida Grande"/>
                        </a:rPr>
                        <a:t>пелешт</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т</a:t>
                      </a:r>
                      <a:r>
                        <a:rPr lang="en-US" sz="2000">
                          <a:effectLst/>
                          <a:latin typeface="Calibri" panose="020F0502020204030204" pitchFamily="34" charset="0"/>
                          <a:ea typeface="PMingLiU" panose="02020500000000000000" pitchFamily="18" charset="-120"/>
                          <a:cs typeface="Lucida Grande"/>
                        </a:rPr>
                        <a:t>.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Prayers in the sacred grove are said only in Mari.</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60754020"/>
                  </a:ext>
                </a:extLst>
              </a:tr>
              <a:tr h="781422">
                <a:tc>
                  <a:txBody>
                    <a:bodyPr/>
                    <a:lstStyle/>
                    <a:p>
                      <a:pPr algn="l"/>
                      <a:r>
                        <a:rPr lang="en-US" sz="2000">
                          <a:effectLst/>
                          <a:latin typeface="Calibri" panose="020F0502020204030204" pitchFamily="34" charset="0"/>
                          <a:ea typeface="PMingLiU" panose="02020500000000000000" pitchFamily="18" charset="-120"/>
                          <a:cs typeface="Lucida Grande"/>
                        </a:rPr>
                        <a:t>«Эрл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тол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нын </a:t>
                      </a:r>
                      <a:r>
                        <a:rPr lang="en-US" sz="2000" u="sng">
                          <a:effectLst/>
                          <a:latin typeface="Calibri" panose="020F0502020204030204" pitchFamily="34" charset="0"/>
                          <a:ea typeface="PMingLiU" panose="02020500000000000000" pitchFamily="18" charset="-120"/>
                          <a:cs typeface="Lucida Grande"/>
                        </a:rPr>
                        <a:t>пел</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штыш</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“I’ll come tomorrow”, (s)he said.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084430278"/>
                  </a:ext>
                </a:extLst>
              </a:tr>
            </a:tbl>
          </a:graphicData>
        </a:graphic>
      </p:graphicFrame>
      <p:graphicFrame>
        <p:nvGraphicFramePr>
          <p:cNvPr id="6" name="Table 5">
            <a:extLst>
              <a:ext uri="{FF2B5EF4-FFF2-40B4-BE49-F238E27FC236}">
                <a16:creationId xmlns:a16="http://schemas.microsoft.com/office/drawing/2014/main" id="{03A1F62F-A093-4DB6-A58A-E0122E4E43DE}"/>
              </a:ext>
            </a:extLst>
          </p:cNvPr>
          <p:cNvGraphicFramePr>
            <a:graphicFrameLocks noGrp="1"/>
          </p:cNvGraphicFramePr>
          <p:nvPr>
            <p:extLst>
              <p:ext uri="{D42A27DB-BD31-4B8C-83A1-F6EECF244321}">
                <p14:modId xmlns:p14="http://schemas.microsoft.com/office/powerpoint/2010/main" val="397558094"/>
              </p:ext>
            </p:extLst>
          </p:nvPr>
        </p:nvGraphicFramePr>
        <p:xfrm>
          <a:off x="7297057" y="1775931"/>
          <a:ext cx="4301209" cy="4261814"/>
        </p:xfrm>
        <a:graphic>
          <a:graphicData uri="http://schemas.openxmlformats.org/drawingml/2006/table">
            <a:tbl>
              <a:tblPr firstRow="1" bandRow="1">
                <a:tableStyleId>{5940675A-B579-460E-94D1-54222C63F5DA}</a:tableStyleId>
              </a:tblPr>
              <a:tblGrid>
                <a:gridCol w="3323534">
                  <a:extLst>
                    <a:ext uri="{9D8B030D-6E8A-4147-A177-3AD203B41FA5}">
                      <a16:colId xmlns:a16="http://schemas.microsoft.com/office/drawing/2014/main" val="1220500628"/>
                    </a:ext>
                  </a:extLst>
                </a:gridCol>
                <a:gridCol w="977675">
                  <a:extLst>
                    <a:ext uri="{9D8B030D-6E8A-4147-A177-3AD203B41FA5}">
                      <a16:colId xmlns:a16="http://schemas.microsoft.com/office/drawing/2014/main" val="3041944647"/>
                    </a:ext>
                  </a:extLst>
                </a:gridCol>
              </a:tblGrid>
              <a:tr h="2065814">
                <a:tc>
                  <a:txBody>
                    <a:bodyPr/>
                    <a:lstStyle/>
                    <a:p>
                      <a:endParaRPr lang="en-GB" i="0" u="none" dirty="0"/>
                    </a:p>
                  </a:txBody>
                  <a:tcPr vert="vert270">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800" i="0" u="none" kern="1200" dirty="0" err="1">
                          <a:solidFill>
                            <a:schemeClr val="tx1"/>
                          </a:solidFill>
                          <a:effectLst/>
                          <a:latin typeface="+mn-lt"/>
                          <a:ea typeface="+mn-ea"/>
                          <a:cs typeface="+mn-cs"/>
                        </a:rPr>
                        <a:t>пелешт</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ем</a:t>
                      </a:r>
                      <a:r>
                        <a:rPr lang="en-US" sz="1800" i="0" u="none" kern="1200" dirty="0">
                          <a:solidFill>
                            <a:schemeClr val="tx1"/>
                          </a:solidFill>
                          <a:effectLst/>
                          <a:latin typeface="+mn-lt"/>
                          <a:ea typeface="+mn-ea"/>
                          <a:cs typeface="+mn-cs"/>
                        </a:rPr>
                        <a:t>)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say, to state’</a:t>
                      </a:r>
                      <a:endParaRPr lang="en-GB" i="0" u="none" dirty="0"/>
                    </a:p>
                  </a:txBody>
                  <a:tcPr vert="vert270"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2605938"/>
                  </a:ext>
                </a:extLst>
              </a:tr>
              <a:tr h="343488">
                <a:tc>
                  <a:txBody>
                    <a:bodyPr/>
                    <a:lstStyle/>
                    <a:p>
                      <a:r>
                        <a:rPr lang="en-GB" dirty="0"/>
                        <a:t>-</a:t>
                      </a:r>
                      <a:r>
                        <a:rPr lang="en-GB" dirty="0" err="1"/>
                        <a:t>ла</a:t>
                      </a:r>
                      <a:r>
                        <a:rPr lang="mi-NZ" dirty="0"/>
                        <a:t> ‘in ...’</a:t>
                      </a:r>
                      <a:endParaRPr lang="en-GB"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en-GB" dirty="0"/>
                        <a:t>+</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61513936"/>
                  </a:ext>
                </a:extLst>
              </a:tr>
              <a:tr h="343488">
                <a:tc>
                  <a:txBody>
                    <a:bodyPr/>
                    <a:lstStyle/>
                    <a:p>
                      <a:r>
                        <a:rPr lang="en-GB" dirty="0"/>
                        <a:t>Accusative object</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GB" dirty="0"/>
                        <a:t>+</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1379491675"/>
                  </a:ext>
                </a:extLst>
              </a:tr>
              <a:tr h="343488">
                <a:tc>
                  <a:txBody>
                    <a:bodyPr/>
                    <a:lstStyle/>
                    <a:p>
                      <a:r>
                        <a:rPr lang="en-GB" dirty="0"/>
                        <a:t>Quotation + </a:t>
                      </a:r>
                      <a:r>
                        <a:rPr lang="mi-NZ" dirty="0"/>
                        <a:t>м</a:t>
                      </a:r>
                      <a:r>
                        <a:rPr lang="mi-NZ" b="1" dirty="0"/>
                        <a:t>а</a:t>
                      </a:r>
                      <a:r>
                        <a:rPr lang="mi-NZ" dirty="0"/>
                        <a:t>нын</a:t>
                      </a:r>
                      <a:r>
                        <a:rPr lang="en-GB" dirty="0"/>
                        <a:t> ‘that’</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GB" dirty="0"/>
                        <a:t>+</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1865628019"/>
                  </a:ext>
                </a:extLst>
              </a:tr>
              <a:tr h="343488">
                <a:tc>
                  <a:txBody>
                    <a:bodyPr/>
                    <a:lstStyle/>
                    <a:p>
                      <a:r>
                        <a:rPr lang="mi-NZ" dirty="0"/>
                        <a:t>нерг</a:t>
                      </a:r>
                      <a:r>
                        <a:rPr lang="mi-NZ" b="1" dirty="0"/>
                        <a:t>е</a:t>
                      </a:r>
                      <a:r>
                        <a:rPr lang="mi-NZ" dirty="0"/>
                        <a:t>н ‘about’</a:t>
                      </a:r>
                      <a:endParaRPr lang="en-GB"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899047556"/>
                  </a:ext>
                </a:extLst>
              </a:tr>
              <a:tr h="343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д</a:t>
                      </a:r>
                      <a:r>
                        <a:rPr lang="en-GB" b="1" dirty="0" err="1"/>
                        <a:t>е</a:t>
                      </a:r>
                      <a:r>
                        <a:rPr lang="en-GB" dirty="0" err="1"/>
                        <a:t>не</a:t>
                      </a:r>
                      <a:r>
                        <a:rPr lang="en-GB" dirty="0"/>
                        <a:t> ‘with’</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2651807712"/>
                  </a:ext>
                </a:extLst>
              </a:tr>
              <a:tr h="367200">
                <a:tc>
                  <a:txBody>
                    <a:bodyPr/>
                    <a:lstStyle/>
                    <a:p>
                      <a:r>
                        <a:rPr lang="en-GB" dirty="0"/>
                        <a:t>Subject only</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153022124"/>
                  </a:ext>
                </a:extLst>
              </a:tr>
            </a:tbl>
          </a:graphicData>
        </a:graphic>
      </p:graphicFrame>
    </p:spTree>
    <p:extLst>
      <p:ext uri="{BB962C8B-B14F-4D97-AF65-F5344CB8AC3E}">
        <p14:creationId xmlns:p14="http://schemas.microsoft.com/office/powerpoint/2010/main" val="96407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Locutionary verbs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23</a:t>
            </a:fld>
            <a:endParaRPr lang="en-GB"/>
          </a:p>
        </p:txBody>
      </p:sp>
      <p:sp>
        <p:nvSpPr>
          <p:cNvPr id="9" name="TextBox 8">
            <a:extLst>
              <a:ext uri="{FF2B5EF4-FFF2-40B4-BE49-F238E27FC236}">
                <a16:creationId xmlns:a16="http://schemas.microsoft.com/office/drawing/2014/main" id="{42DB06DC-89B1-44E5-BDFB-41FCA0B5AD57}"/>
              </a:ext>
            </a:extLst>
          </p:cNvPr>
          <p:cNvSpPr txBox="1"/>
          <p:nvPr/>
        </p:nvSpPr>
        <p:spPr>
          <a:xfrm>
            <a:off x="10360042" y="413955"/>
            <a:ext cx="1486757" cy="1323439"/>
          </a:xfrm>
          <a:prstGeom prst="rect">
            <a:avLst/>
          </a:prstGeom>
          <a:noFill/>
        </p:spPr>
        <p:txBody>
          <a:bodyPr wrap="square">
            <a:spAutoFit/>
          </a:bodyPr>
          <a:lstStyle/>
          <a:p>
            <a:r>
              <a:rPr lang="en-GB" sz="8000" dirty="0"/>
              <a:t>🗣️</a:t>
            </a:r>
          </a:p>
        </p:txBody>
      </p:sp>
      <p:graphicFrame>
        <p:nvGraphicFramePr>
          <p:cNvPr id="2" name="Table 5">
            <a:extLst>
              <a:ext uri="{FF2B5EF4-FFF2-40B4-BE49-F238E27FC236}">
                <a16:creationId xmlns:a16="http://schemas.microsoft.com/office/drawing/2014/main" id="{92E942DB-04F1-42CD-BCA7-8F3122AB0E9E}"/>
              </a:ext>
            </a:extLst>
          </p:cNvPr>
          <p:cNvGraphicFramePr>
            <a:graphicFrameLocks noGrp="1"/>
          </p:cNvGraphicFramePr>
          <p:nvPr>
            <p:extLst>
              <p:ext uri="{D42A27DB-BD31-4B8C-83A1-F6EECF244321}">
                <p14:modId xmlns:p14="http://schemas.microsoft.com/office/powerpoint/2010/main" val="625170931"/>
              </p:ext>
            </p:extLst>
          </p:nvPr>
        </p:nvGraphicFramePr>
        <p:xfrm>
          <a:off x="544283" y="1916654"/>
          <a:ext cx="10167259" cy="4261814"/>
        </p:xfrm>
        <a:graphic>
          <a:graphicData uri="http://schemas.openxmlformats.org/drawingml/2006/table">
            <a:tbl>
              <a:tblPr firstRow="1" bandRow="1">
                <a:tableStyleId>{5940675A-B579-460E-94D1-54222C63F5DA}</a:tableStyleId>
              </a:tblPr>
              <a:tblGrid>
                <a:gridCol w="3323534">
                  <a:extLst>
                    <a:ext uri="{9D8B030D-6E8A-4147-A177-3AD203B41FA5}">
                      <a16:colId xmlns:a16="http://schemas.microsoft.com/office/drawing/2014/main" val="2599423362"/>
                    </a:ext>
                  </a:extLst>
                </a:gridCol>
                <a:gridCol w="977675">
                  <a:extLst>
                    <a:ext uri="{9D8B030D-6E8A-4147-A177-3AD203B41FA5}">
                      <a16:colId xmlns:a16="http://schemas.microsoft.com/office/drawing/2014/main" val="1739558054"/>
                    </a:ext>
                  </a:extLst>
                </a:gridCol>
                <a:gridCol w="977675">
                  <a:extLst>
                    <a:ext uri="{9D8B030D-6E8A-4147-A177-3AD203B41FA5}">
                      <a16:colId xmlns:a16="http://schemas.microsoft.com/office/drawing/2014/main" val="2882254142"/>
                    </a:ext>
                  </a:extLst>
                </a:gridCol>
                <a:gridCol w="977675">
                  <a:extLst>
                    <a:ext uri="{9D8B030D-6E8A-4147-A177-3AD203B41FA5}">
                      <a16:colId xmlns:a16="http://schemas.microsoft.com/office/drawing/2014/main" val="1562119525"/>
                    </a:ext>
                  </a:extLst>
                </a:gridCol>
                <a:gridCol w="977675">
                  <a:extLst>
                    <a:ext uri="{9D8B030D-6E8A-4147-A177-3AD203B41FA5}">
                      <a16:colId xmlns:a16="http://schemas.microsoft.com/office/drawing/2014/main" val="460048329"/>
                    </a:ext>
                  </a:extLst>
                </a:gridCol>
                <a:gridCol w="977675">
                  <a:extLst>
                    <a:ext uri="{9D8B030D-6E8A-4147-A177-3AD203B41FA5}">
                      <a16:colId xmlns:a16="http://schemas.microsoft.com/office/drawing/2014/main" val="481059056"/>
                    </a:ext>
                  </a:extLst>
                </a:gridCol>
                <a:gridCol w="977675">
                  <a:extLst>
                    <a:ext uri="{9D8B030D-6E8A-4147-A177-3AD203B41FA5}">
                      <a16:colId xmlns:a16="http://schemas.microsoft.com/office/drawing/2014/main" val="3148392646"/>
                    </a:ext>
                  </a:extLst>
                </a:gridCol>
                <a:gridCol w="977675">
                  <a:extLst>
                    <a:ext uri="{9D8B030D-6E8A-4147-A177-3AD203B41FA5}">
                      <a16:colId xmlns:a16="http://schemas.microsoft.com/office/drawing/2014/main" val="613607636"/>
                    </a:ext>
                  </a:extLst>
                </a:gridCol>
              </a:tblGrid>
              <a:tr h="2065814">
                <a:tc>
                  <a:txBody>
                    <a:bodyPr/>
                    <a:lstStyle/>
                    <a:p>
                      <a:endParaRPr lang="en-GB" i="0" u="none" dirty="0"/>
                    </a:p>
                  </a:txBody>
                  <a:tcPr vert="vert270">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800" i="0" u="none" kern="1200" dirty="0" err="1">
                          <a:solidFill>
                            <a:schemeClr val="tx1"/>
                          </a:solidFill>
                          <a:effectLst/>
                          <a:latin typeface="+mn-lt"/>
                          <a:ea typeface="+mn-ea"/>
                          <a:cs typeface="+mn-cs"/>
                        </a:rPr>
                        <a:t>ойл</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ем</a:t>
                      </a:r>
                      <a:r>
                        <a:rPr lang="en-US" sz="1800" i="0" u="none" kern="1200" dirty="0">
                          <a:solidFill>
                            <a:schemeClr val="tx1"/>
                          </a:solidFill>
                          <a:effectLst/>
                          <a:latin typeface="+mn-lt"/>
                          <a:ea typeface="+mn-ea"/>
                          <a:cs typeface="+mn-cs"/>
                        </a:rPr>
                        <a:t>)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speak, to talk,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tell, to say’</a:t>
                      </a:r>
                      <a:endParaRPr lang="en-GB" i="0" u="none" dirty="0"/>
                    </a:p>
                  </a:txBody>
                  <a:tcPr vert="vert270" anchor="ctr">
                    <a:lnL w="38100" cap="flat" cmpd="sng" algn="ctr">
                      <a:solidFill>
                        <a:schemeClr val="tx1"/>
                      </a:solidFill>
                      <a:prstDash val="solid"/>
                      <a:round/>
                      <a:headEnd type="none" w="med" len="med"/>
                      <a:tailEnd type="none" w="med" len="med"/>
                    </a:lnL>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800" i="0" u="none" kern="1200" dirty="0" err="1">
                          <a:solidFill>
                            <a:schemeClr val="tx1"/>
                          </a:solidFill>
                          <a:effectLst/>
                          <a:latin typeface="+mn-lt"/>
                          <a:ea typeface="+mn-ea"/>
                          <a:cs typeface="+mn-cs"/>
                        </a:rPr>
                        <a:t>калас</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ем</a:t>
                      </a:r>
                      <a:r>
                        <a:rPr lang="en-US" sz="1800" i="0" u="none" kern="1200" dirty="0">
                          <a:solidFill>
                            <a:schemeClr val="tx1"/>
                          </a:solidFill>
                          <a:effectLst/>
                          <a:latin typeface="+mn-lt"/>
                          <a:ea typeface="+mn-ea"/>
                          <a:cs typeface="+mn-cs"/>
                        </a:rPr>
                        <a:t>)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say, to tell’</a:t>
                      </a:r>
                      <a:endParaRPr lang="en-GB" i="0" u="none" dirty="0"/>
                    </a:p>
                  </a:txBody>
                  <a:tcPr vert="vert270" anchor="ct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800" i="0" u="none" kern="1200" dirty="0" err="1">
                          <a:solidFill>
                            <a:schemeClr val="tx1"/>
                          </a:solidFill>
                          <a:effectLst/>
                          <a:latin typeface="+mn-lt"/>
                          <a:ea typeface="+mn-ea"/>
                          <a:cs typeface="+mn-cs"/>
                        </a:rPr>
                        <a:t>ман</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ам</a:t>
                      </a:r>
                      <a:r>
                        <a:rPr lang="en-US" sz="1800" i="0" u="none" kern="1200" dirty="0">
                          <a:solidFill>
                            <a:schemeClr val="tx1"/>
                          </a:solidFill>
                          <a:effectLst/>
                          <a:latin typeface="+mn-lt"/>
                          <a:ea typeface="+mn-ea"/>
                          <a:cs typeface="+mn-cs"/>
                        </a:rPr>
                        <a:t>)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say; to call’</a:t>
                      </a:r>
                      <a:endParaRPr lang="en-GB" i="0" u="none" dirty="0"/>
                    </a:p>
                  </a:txBody>
                  <a:tcPr vert="vert270" anchor="ct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800" i="0" u="none" kern="1200" dirty="0" err="1">
                          <a:solidFill>
                            <a:schemeClr val="tx1"/>
                          </a:solidFill>
                          <a:effectLst/>
                          <a:latin typeface="+mn-lt"/>
                          <a:ea typeface="+mn-ea"/>
                          <a:cs typeface="+mn-cs"/>
                        </a:rPr>
                        <a:t>каласкал</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ем</a:t>
                      </a:r>
                      <a:r>
                        <a:rPr lang="en-US" sz="1800" i="0" u="none" kern="1200" dirty="0">
                          <a:solidFill>
                            <a:schemeClr val="tx1"/>
                          </a:solidFill>
                          <a:effectLst/>
                          <a:latin typeface="+mn-lt"/>
                          <a:ea typeface="+mn-ea"/>
                          <a:cs typeface="+mn-cs"/>
                        </a:rPr>
                        <a:t>)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talk, to tell’ </a:t>
                      </a:r>
                      <a:endParaRPr lang="en-GB" i="0" u="none" dirty="0"/>
                    </a:p>
                  </a:txBody>
                  <a:tcPr vert="vert270" anchor="ct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800" i="0" u="none" kern="1200" dirty="0" err="1">
                          <a:solidFill>
                            <a:schemeClr val="tx1"/>
                          </a:solidFill>
                          <a:effectLst/>
                          <a:latin typeface="+mn-lt"/>
                          <a:ea typeface="+mn-ea"/>
                          <a:cs typeface="+mn-cs"/>
                        </a:rPr>
                        <a:t>кутыр</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ем</a:t>
                      </a:r>
                      <a:r>
                        <a:rPr lang="en-US" sz="1800" i="0" u="none" kern="1200" dirty="0">
                          <a:solidFill>
                            <a:schemeClr val="tx1"/>
                          </a:solidFill>
                          <a:effectLst/>
                          <a:latin typeface="+mn-lt"/>
                          <a:ea typeface="+mn-ea"/>
                          <a:cs typeface="+mn-cs"/>
                        </a:rPr>
                        <a:t>)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talk, to speak’</a:t>
                      </a:r>
                      <a:endParaRPr lang="en-GB" i="0" u="none" dirty="0"/>
                    </a:p>
                  </a:txBody>
                  <a:tcPr vert="vert270" anchor="ct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800" i="0" u="none" kern="1200" dirty="0" err="1">
                          <a:solidFill>
                            <a:schemeClr val="tx1"/>
                          </a:solidFill>
                          <a:effectLst/>
                          <a:latin typeface="+mn-lt"/>
                          <a:ea typeface="+mn-ea"/>
                          <a:cs typeface="+mn-cs"/>
                        </a:rPr>
                        <a:t>мутлан</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ем</a:t>
                      </a:r>
                      <a:r>
                        <a:rPr lang="en-US" sz="1800" i="0" u="none" kern="1200" dirty="0">
                          <a:solidFill>
                            <a:schemeClr val="tx1"/>
                          </a:solidFill>
                          <a:effectLst/>
                          <a:latin typeface="+mn-lt"/>
                          <a:ea typeface="+mn-ea"/>
                          <a:cs typeface="+mn-cs"/>
                        </a:rPr>
                        <a:t>)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talk, to speak,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discuss’</a:t>
                      </a:r>
                      <a:endParaRPr lang="en-GB" i="0" u="none" dirty="0"/>
                    </a:p>
                  </a:txBody>
                  <a:tcPr vert="vert270" anchor="ct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800" i="0" u="none" kern="1200" dirty="0" err="1">
                          <a:solidFill>
                            <a:schemeClr val="tx1"/>
                          </a:solidFill>
                          <a:effectLst/>
                          <a:latin typeface="+mn-lt"/>
                          <a:ea typeface="+mn-ea"/>
                          <a:cs typeface="+mn-cs"/>
                        </a:rPr>
                        <a:t>пелешт</a:t>
                      </a:r>
                      <a:r>
                        <a:rPr lang="en-US" sz="1800" b="1" i="0" u="none" kern="1200" dirty="0" err="1">
                          <a:solidFill>
                            <a:schemeClr val="tx1"/>
                          </a:solidFill>
                          <a:effectLst/>
                          <a:latin typeface="+mn-lt"/>
                          <a:ea typeface="+mn-ea"/>
                          <a:cs typeface="+mn-cs"/>
                        </a:rPr>
                        <a:t>а</a:t>
                      </a:r>
                      <a:r>
                        <a:rPr lang="en-US" sz="1800" i="0" u="none" kern="1200" dirty="0" err="1">
                          <a:solidFill>
                            <a:schemeClr val="tx1"/>
                          </a:solidFill>
                          <a:effectLst/>
                          <a:latin typeface="+mn-lt"/>
                          <a:ea typeface="+mn-ea"/>
                          <a:cs typeface="+mn-cs"/>
                        </a:rPr>
                        <a:t>ш</a:t>
                      </a:r>
                      <a:r>
                        <a:rPr lang="en-US" sz="1800" i="0" u="none" kern="1200" dirty="0">
                          <a:solidFill>
                            <a:schemeClr val="tx1"/>
                          </a:solidFill>
                          <a:effectLst/>
                          <a:latin typeface="+mn-lt"/>
                          <a:ea typeface="+mn-ea"/>
                          <a:cs typeface="+mn-cs"/>
                        </a:rPr>
                        <a:t> (‑</a:t>
                      </a:r>
                      <a:r>
                        <a:rPr lang="en-US" sz="1800" i="0" u="none" kern="1200" dirty="0" err="1">
                          <a:solidFill>
                            <a:schemeClr val="tx1"/>
                          </a:solidFill>
                          <a:effectLst/>
                          <a:latin typeface="+mn-lt"/>
                          <a:ea typeface="+mn-ea"/>
                          <a:cs typeface="+mn-cs"/>
                        </a:rPr>
                        <a:t>ем</a:t>
                      </a:r>
                      <a:r>
                        <a:rPr lang="en-US" sz="1800" i="0" u="none" kern="1200" dirty="0">
                          <a:solidFill>
                            <a:schemeClr val="tx1"/>
                          </a:solidFill>
                          <a:effectLst/>
                          <a:latin typeface="+mn-lt"/>
                          <a:ea typeface="+mn-ea"/>
                          <a:cs typeface="+mn-cs"/>
                        </a:rPr>
                        <a:t>) </a:t>
                      </a:r>
                      <a:br>
                        <a:rPr lang="en-US" sz="1800" i="0" u="none" kern="1200" dirty="0">
                          <a:solidFill>
                            <a:schemeClr val="tx1"/>
                          </a:solidFill>
                          <a:effectLst/>
                          <a:latin typeface="+mn-lt"/>
                          <a:ea typeface="+mn-ea"/>
                          <a:cs typeface="+mn-cs"/>
                        </a:rPr>
                      </a:br>
                      <a:r>
                        <a:rPr lang="en-US" sz="1800" i="0" u="none" kern="1200" dirty="0">
                          <a:solidFill>
                            <a:schemeClr val="tx1"/>
                          </a:solidFill>
                          <a:effectLst/>
                          <a:latin typeface="+mn-lt"/>
                          <a:ea typeface="+mn-ea"/>
                          <a:cs typeface="+mn-cs"/>
                        </a:rPr>
                        <a:t>‘to say, to state’</a:t>
                      </a:r>
                      <a:endParaRPr lang="en-GB" i="0" u="none" dirty="0"/>
                    </a:p>
                  </a:txBody>
                  <a:tcPr vert="vert270" anchor="ctr">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6624487"/>
                  </a:ext>
                </a:extLst>
              </a:tr>
              <a:tr h="343488">
                <a:tc>
                  <a:txBody>
                    <a:bodyPr/>
                    <a:lstStyle/>
                    <a:p>
                      <a:r>
                        <a:rPr lang="en-GB" dirty="0"/>
                        <a:t>-</a:t>
                      </a:r>
                      <a:r>
                        <a:rPr lang="en-GB" dirty="0" err="1"/>
                        <a:t>ла</a:t>
                      </a:r>
                      <a:r>
                        <a:rPr lang="mi-NZ" dirty="0"/>
                        <a:t> ‘in ...’</a:t>
                      </a:r>
                      <a:endParaRPr lang="en-GB"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en-GB" dirty="0"/>
                        <a:t>+</a:t>
                      </a: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r>
                        <a:rPr lang="en-GB" dirty="0"/>
                        <a:t>+</a:t>
                      </a:r>
                    </a:p>
                  </a:txBody>
                  <a:tcPr>
                    <a:lnT w="38100" cap="flat" cmpd="sng" algn="ctr">
                      <a:solidFill>
                        <a:schemeClr val="tx1"/>
                      </a:solidFill>
                      <a:prstDash val="solid"/>
                      <a:round/>
                      <a:headEnd type="none" w="med" len="med"/>
                      <a:tailEnd type="none" w="med" len="med"/>
                    </a:lnT>
                  </a:tcPr>
                </a:tc>
                <a:tc>
                  <a:txBody>
                    <a:bodyPr/>
                    <a:lstStyle/>
                    <a:p>
                      <a:endParaRPr lang="en-GB" dirty="0"/>
                    </a:p>
                  </a:txBody>
                  <a:tcPr>
                    <a:lnT w="38100" cap="flat" cmpd="sng" algn="ctr">
                      <a:solidFill>
                        <a:schemeClr val="tx1"/>
                      </a:solidFill>
                      <a:prstDash val="solid"/>
                      <a:round/>
                      <a:headEnd type="none" w="med" len="med"/>
                      <a:tailEnd type="none" w="med" len="med"/>
                    </a:lnT>
                  </a:tcPr>
                </a:tc>
                <a:tc>
                  <a:txBody>
                    <a:bodyPr/>
                    <a:lstStyle/>
                    <a:p>
                      <a:r>
                        <a:rPr lang="en-GB" dirty="0"/>
                        <a:t>+</a:t>
                      </a:r>
                    </a:p>
                  </a:txBody>
                  <a:tcPr>
                    <a:lnT w="38100" cap="flat" cmpd="sng" algn="ctr">
                      <a:solidFill>
                        <a:schemeClr val="tx1"/>
                      </a:solidFill>
                      <a:prstDash val="solid"/>
                      <a:round/>
                      <a:headEnd type="none" w="med" len="med"/>
                      <a:tailEnd type="none" w="med" len="med"/>
                    </a:lnT>
                  </a:tcPr>
                </a:tc>
                <a:tc>
                  <a:txBody>
                    <a:bodyPr/>
                    <a:lstStyle/>
                    <a:p>
                      <a:r>
                        <a:rPr lang="mi-NZ" dirty="0"/>
                        <a:t>+</a:t>
                      </a:r>
                      <a:endParaRPr lang="en-GB" dirty="0"/>
                    </a:p>
                  </a:txBody>
                  <a:tcPr>
                    <a:lnT w="38100" cap="flat" cmpd="sng" algn="ctr">
                      <a:solidFill>
                        <a:schemeClr val="tx1"/>
                      </a:solidFill>
                      <a:prstDash val="solid"/>
                      <a:round/>
                      <a:headEnd type="none" w="med" len="med"/>
                      <a:tailEnd type="none" w="med" len="med"/>
                    </a:lnT>
                  </a:tcPr>
                </a:tc>
                <a:tc>
                  <a:txBody>
                    <a:bodyPr/>
                    <a:lstStyle/>
                    <a:p>
                      <a:r>
                        <a:rPr lang="mi-NZ" dirty="0"/>
                        <a:t>+</a:t>
                      </a:r>
                      <a:endParaRPr lang="en-GB" dirty="0"/>
                    </a:p>
                  </a:txBody>
                  <a:tcPr>
                    <a:lnT w="38100" cap="flat" cmpd="sng" algn="ctr">
                      <a:solidFill>
                        <a:schemeClr val="tx1"/>
                      </a:solidFill>
                      <a:prstDash val="solid"/>
                      <a:round/>
                      <a:headEnd type="none" w="med" len="med"/>
                      <a:tailEnd type="none" w="med" len="med"/>
                    </a:lnT>
                  </a:tcPr>
                </a:tc>
                <a:tc>
                  <a:txBody>
                    <a:bodyPr/>
                    <a:lstStyle/>
                    <a:p>
                      <a:r>
                        <a:rPr lang="en-GB" dirty="0"/>
                        <a:t>+</a:t>
                      </a:r>
                    </a:p>
                  </a:txBody>
                  <a:tcPr>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42193999"/>
                  </a:ext>
                </a:extLst>
              </a:tr>
              <a:tr h="343488">
                <a:tc>
                  <a:txBody>
                    <a:bodyPr/>
                    <a:lstStyle/>
                    <a:p>
                      <a:r>
                        <a:rPr lang="en-GB" dirty="0"/>
                        <a:t>Accusative object</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GB" dirty="0"/>
                        <a:t>+</a:t>
                      </a:r>
                    </a:p>
                  </a:txBody>
                  <a:tcPr>
                    <a:lnL w="38100" cap="flat" cmpd="sng" algn="ctr">
                      <a:solidFill>
                        <a:schemeClr val="tx1"/>
                      </a:solidFill>
                      <a:prstDash val="solid"/>
                      <a:round/>
                      <a:headEnd type="none" w="med" len="med"/>
                      <a:tailEnd type="none" w="med" len="med"/>
                    </a:lnL>
                  </a:tcPr>
                </a:tc>
                <a:tc>
                  <a:txBody>
                    <a:bodyPr/>
                    <a:lstStyle/>
                    <a:p>
                      <a:r>
                        <a:rPr lang="en-GB" dirty="0"/>
                        <a:t>+</a:t>
                      </a:r>
                    </a:p>
                  </a:txBody>
                  <a:tcPr/>
                </a:tc>
                <a:tc>
                  <a:txBody>
                    <a:bodyPr/>
                    <a:lstStyle/>
                    <a:p>
                      <a:r>
                        <a:rPr lang="en-GB" dirty="0"/>
                        <a:t>+</a:t>
                      </a:r>
                    </a:p>
                  </a:txBody>
                  <a:tcPr/>
                </a:tc>
                <a:tc>
                  <a:txBody>
                    <a:bodyPr/>
                    <a:lstStyle/>
                    <a:p>
                      <a:r>
                        <a:rPr lang="en-GB" dirty="0"/>
                        <a:t>+</a:t>
                      </a:r>
                    </a:p>
                  </a:txBody>
                  <a:tcPr/>
                </a:tc>
                <a:tc>
                  <a:txBody>
                    <a:bodyPr/>
                    <a:lstStyle/>
                    <a:p>
                      <a:endParaRPr lang="en-GB" dirty="0"/>
                    </a:p>
                  </a:txBody>
                  <a:tcPr/>
                </a:tc>
                <a:tc>
                  <a:txBody>
                    <a:bodyPr/>
                    <a:lstStyle/>
                    <a:p>
                      <a:endParaRPr lang="en-GB" dirty="0"/>
                    </a:p>
                  </a:txBody>
                  <a:tcPr/>
                </a:tc>
                <a:tc>
                  <a:txBody>
                    <a:bodyPr/>
                    <a:lstStyle/>
                    <a:p>
                      <a:r>
                        <a:rPr lang="en-GB" dirty="0"/>
                        <a:t>+</a:t>
                      </a:r>
                    </a:p>
                  </a:txBody>
                  <a:tcPr>
                    <a:lnR w="12700" cap="flat" cmpd="sng" algn="ctr">
                      <a:noFill/>
                      <a:prstDash val="solid"/>
                      <a:round/>
                      <a:headEnd type="none" w="med" len="med"/>
                      <a:tailEnd type="none" w="med" len="med"/>
                    </a:lnR>
                  </a:tcPr>
                </a:tc>
                <a:extLst>
                  <a:ext uri="{0D108BD9-81ED-4DB2-BD59-A6C34878D82A}">
                    <a16:rowId xmlns:a16="http://schemas.microsoft.com/office/drawing/2014/main" val="598125202"/>
                  </a:ext>
                </a:extLst>
              </a:tr>
              <a:tr h="343488">
                <a:tc>
                  <a:txBody>
                    <a:bodyPr/>
                    <a:lstStyle/>
                    <a:p>
                      <a:r>
                        <a:rPr lang="en-GB" dirty="0"/>
                        <a:t>Quotation + </a:t>
                      </a:r>
                      <a:r>
                        <a:rPr lang="mi-NZ" dirty="0"/>
                        <a:t>м</a:t>
                      </a:r>
                      <a:r>
                        <a:rPr lang="mi-NZ" b="1" dirty="0"/>
                        <a:t>а</a:t>
                      </a:r>
                      <a:r>
                        <a:rPr lang="mi-NZ" dirty="0"/>
                        <a:t>нын</a:t>
                      </a:r>
                      <a:r>
                        <a:rPr lang="en-GB" dirty="0"/>
                        <a:t> ‘that’</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GB" dirty="0"/>
                        <a:t>+</a:t>
                      </a:r>
                    </a:p>
                  </a:txBody>
                  <a:tcPr>
                    <a:lnL w="38100" cap="flat" cmpd="sng" algn="ctr">
                      <a:solidFill>
                        <a:schemeClr val="tx1"/>
                      </a:solidFill>
                      <a:prstDash val="solid"/>
                      <a:round/>
                      <a:headEnd type="none" w="med" len="med"/>
                      <a:tailEnd type="none" w="med" len="med"/>
                    </a:lnL>
                  </a:tcPr>
                </a:tc>
                <a:tc>
                  <a:txBody>
                    <a:bodyPr/>
                    <a:lstStyle/>
                    <a:p>
                      <a:r>
                        <a:rPr lang="en-GB" dirty="0"/>
                        <a:t>+</a:t>
                      </a:r>
                    </a:p>
                  </a:txBody>
                  <a:tcPr/>
                </a:tc>
                <a:tc>
                  <a:txBody>
                    <a:bodyPr/>
                    <a:lstStyle/>
                    <a:p>
                      <a:r>
                        <a:rPr lang="mi-NZ" dirty="0"/>
                        <a:t>~</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a:t>+</a:t>
                      </a:r>
                    </a:p>
                  </a:txBody>
                  <a:tcPr>
                    <a:lnR w="12700" cap="flat" cmpd="sng" algn="ctr">
                      <a:noFill/>
                      <a:prstDash val="solid"/>
                      <a:round/>
                      <a:headEnd type="none" w="med" len="med"/>
                      <a:tailEnd type="none" w="med" len="med"/>
                    </a:lnR>
                  </a:tcPr>
                </a:tc>
                <a:extLst>
                  <a:ext uri="{0D108BD9-81ED-4DB2-BD59-A6C34878D82A}">
                    <a16:rowId xmlns:a16="http://schemas.microsoft.com/office/drawing/2014/main" val="85067374"/>
                  </a:ext>
                </a:extLst>
              </a:tr>
              <a:tr h="343488">
                <a:tc>
                  <a:txBody>
                    <a:bodyPr/>
                    <a:lstStyle/>
                    <a:p>
                      <a:r>
                        <a:rPr lang="mi-NZ" dirty="0"/>
                        <a:t>нерг</a:t>
                      </a:r>
                      <a:r>
                        <a:rPr lang="mi-NZ" b="1" dirty="0"/>
                        <a:t>е</a:t>
                      </a:r>
                      <a:r>
                        <a:rPr lang="mi-NZ" dirty="0"/>
                        <a:t>н ‘about’</a:t>
                      </a:r>
                      <a:endParaRPr lang="en-GB"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GB" dirty="0"/>
                        <a:t>+</a:t>
                      </a:r>
                    </a:p>
                  </a:txBody>
                  <a:tcPr>
                    <a:lnL w="38100" cap="flat" cmpd="sng" algn="ctr">
                      <a:solidFill>
                        <a:schemeClr val="tx1"/>
                      </a:solidFill>
                      <a:prstDash val="solid"/>
                      <a:round/>
                      <a:headEnd type="none" w="med" len="med"/>
                      <a:tailEnd type="none" w="med" len="med"/>
                    </a:lnL>
                  </a:tcPr>
                </a:tc>
                <a:tc>
                  <a:txBody>
                    <a:bodyPr/>
                    <a:lstStyle/>
                    <a:p>
                      <a:endParaRPr lang="en-GB" dirty="0"/>
                    </a:p>
                  </a:txBody>
                  <a:tcPr/>
                </a:tc>
                <a:tc>
                  <a:txBody>
                    <a:bodyPr/>
                    <a:lstStyle/>
                    <a:p>
                      <a:endParaRPr lang="en-GB" dirty="0"/>
                    </a:p>
                  </a:txBody>
                  <a:tcPr/>
                </a:tc>
                <a:tc>
                  <a:txBody>
                    <a:bodyPr/>
                    <a:lstStyle/>
                    <a:p>
                      <a:r>
                        <a:rPr lang="mi-NZ" dirty="0"/>
                        <a:t>+</a:t>
                      </a:r>
                      <a:endParaRPr lang="en-GB" dirty="0"/>
                    </a:p>
                  </a:txBody>
                  <a:tcPr/>
                </a:tc>
                <a:tc>
                  <a:txBody>
                    <a:bodyPr/>
                    <a:lstStyle/>
                    <a:p>
                      <a:r>
                        <a:rPr lang="mi-NZ" dirty="0"/>
                        <a:t>+</a:t>
                      </a:r>
                      <a:endParaRPr lang="en-GB" dirty="0"/>
                    </a:p>
                  </a:txBody>
                  <a:tcPr/>
                </a:tc>
                <a:tc>
                  <a:txBody>
                    <a:bodyPr/>
                    <a:lstStyle/>
                    <a:p>
                      <a:r>
                        <a:rPr lang="mi-NZ" dirty="0"/>
                        <a:t>+</a:t>
                      </a:r>
                      <a:endParaRPr lang="en-GB" dirty="0"/>
                    </a:p>
                  </a:txBody>
                  <a:tcPr/>
                </a:tc>
                <a:tc>
                  <a:txBody>
                    <a:bodyPr/>
                    <a:lstStyle/>
                    <a:p>
                      <a:endParaRPr lang="en-GB"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460439427"/>
                  </a:ext>
                </a:extLst>
              </a:tr>
              <a:tr h="343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д</a:t>
                      </a:r>
                      <a:r>
                        <a:rPr lang="en-GB" b="1" dirty="0" err="1"/>
                        <a:t>е</a:t>
                      </a:r>
                      <a:r>
                        <a:rPr lang="en-GB" dirty="0" err="1"/>
                        <a:t>не</a:t>
                      </a:r>
                      <a:r>
                        <a:rPr lang="en-GB" dirty="0"/>
                        <a:t> ‘with’</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GB" dirty="0"/>
                        <a:t>+</a:t>
                      </a:r>
                    </a:p>
                  </a:txBody>
                  <a:tcPr>
                    <a:lnL w="38100" cap="flat" cmpd="sng" algn="ctr">
                      <a:solidFill>
                        <a:schemeClr val="tx1"/>
                      </a:solidFill>
                      <a:prstDash val="solid"/>
                      <a:round/>
                      <a:headEnd type="none" w="med" len="med"/>
                      <a:tailEnd type="none" w="med" len="med"/>
                    </a:ln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mi-NZ" dirty="0"/>
                        <a:t>+</a:t>
                      </a:r>
                      <a:endParaRPr lang="en-GB" dirty="0"/>
                    </a:p>
                  </a:txBody>
                  <a:tcPr/>
                </a:tc>
                <a:tc>
                  <a:txBody>
                    <a:bodyPr/>
                    <a:lstStyle/>
                    <a:p>
                      <a:r>
                        <a:rPr lang="mi-NZ" dirty="0"/>
                        <a:t>+</a:t>
                      </a:r>
                      <a:endParaRPr lang="en-GB" dirty="0"/>
                    </a:p>
                  </a:txBody>
                  <a:tcPr/>
                </a:tc>
                <a:tc>
                  <a:txBody>
                    <a:bodyPr/>
                    <a:lstStyle/>
                    <a:p>
                      <a:endParaRPr lang="en-GB"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3433487789"/>
                  </a:ext>
                </a:extLst>
              </a:tr>
              <a:tr h="367200">
                <a:tc>
                  <a:txBody>
                    <a:bodyPr/>
                    <a:lstStyle/>
                    <a:p>
                      <a:r>
                        <a:rPr lang="en-GB" dirty="0"/>
                        <a:t>Subject only</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r>
                        <a:rPr lang="en-GB" dirty="0"/>
                        <a:t>+</a:t>
                      </a:r>
                    </a:p>
                  </a:txBody>
                  <a:tcPr>
                    <a:lnL w="381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endParaRPr lang="en-GB" dirty="0"/>
                    </a:p>
                  </a:txBody>
                  <a:tcPr>
                    <a:lnB w="12700" cap="flat" cmpd="sng" algn="ctr">
                      <a:noFill/>
                      <a:prstDash val="solid"/>
                      <a:round/>
                      <a:headEnd type="none" w="med" len="med"/>
                      <a:tailEnd type="none" w="med" len="med"/>
                    </a:lnB>
                  </a:tcPr>
                </a:tc>
                <a:tc>
                  <a:txBody>
                    <a:bodyPr/>
                    <a:lstStyle/>
                    <a:p>
                      <a:endParaRPr lang="en-GB" dirty="0"/>
                    </a:p>
                  </a:txBody>
                  <a:tcPr>
                    <a:lnB w="12700" cap="flat" cmpd="sng" algn="ctr">
                      <a:noFill/>
                      <a:prstDash val="solid"/>
                      <a:round/>
                      <a:headEnd type="none" w="med" len="med"/>
                      <a:tailEnd type="none" w="med" len="med"/>
                    </a:lnB>
                  </a:tcPr>
                </a:tc>
                <a:tc>
                  <a:txBody>
                    <a:bodyPr/>
                    <a:lstStyle/>
                    <a:p>
                      <a:endParaRPr lang="en-GB" dirty="0"/>
                    </a:p>
                  </a:txBody>
                  <a:tcPr>
                    <a:lnB w="12700" cap="flat" cmpd="sng" algn="ctr">
                      <a:noFill/>
                      <a:prstDash val="solid"/>
                      <a:round/>
                      <a:headEnd type="none" w="med" len="med"/>
                      <a:tailEnd type="none" w="med" len="med"/>
                    </a:lnB>
                  </a:tcPr>
                </a:tc>
                <a:tc>
                  <a:txBody>
                    <a:bodyPr/>
                    <a:lstStyle/>
                    <a:p>
                      <a:r>
                        <a:rPr lang="mi-NZ" dirty="0"/>
                        <a:t>+</a:t>
                      </a:r>
                      <a:endParaRPr lang="en-GB" dirty="0"/>
                    </a:p>
                  </a:txBody>
                  <a:tcPr>
                    <a:lnB w="12700" cap="flat" cmpd="sng" algn="ctr">
                      <a:noFill/>
                      <a:prstDash val="solid"/>
                      <a:round/>
                      <a:headEnd type="none" w="med" len="med"/>
                      <a:tailEnd type="none" w="med" len="med"/>
                    </a:lnB>
                  </a:tcPr>
                </a:tc>
                <a:tc>
                  <a:txBody>
                    <a:bodyPr/>
                    <a:lstStyle/>
                    <a:p>
                      <a:r>
                        <a:rPr lang="mi-NZ" dirty="0"/>
                        <a:t>+</a:t>
                      </a:r>
                      <a:endParaRPr lang="en-GB" dirty="0"/>
                    </a:p>
                  </a:txBody>
                  <a:tcPr>
                    <a:lnB w="12700" cap="flat" cmpd="sng" algn="ctr">
                      <a:noFill/>
                      <a:prstDash val="solid"/>
                      <a:round/>
                      <a:headEnd type="none" w="med" len="med"/>
                      <a:tailEnd type="none" w="med" len="med"/>
                    </a:lnB>
                  </a:tcPr>
                </a:tc>
                <a:tc>
                  <a:txBody>
                    <a:bodyPr/>
                    <a:lstStyle/>
                    <a:p>
                      <a:endParaRPr lang="en-GB"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736864859"/>
                  </a:ext>
                </a:extLst>
              </a:tr>
            </a:tbl>
          </a:graphicData>
        </a:graphic>
      </p:graphicFrame>
    </p:spTree>
    <p:extLst>
      <p:ext uri="{BB962C8B-B14F-4D97-AF65-F5344CB8AC3E}">
        <p14:creationId xmlns:p14="http://schemas.microsoft.com/office/powerpoint/2010/main" val="218035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Miscellaneous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necessitive</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24</a:t>
            </a:fld>
            <a:endParaRPr lang="en-GB"/>
          </a:p>
        </p:txBody>
      </p:sp>
      <p:graphicFrame>
        <p:nvGraphicFramePr>
          <p:cNvPr id="2" name="Table 1">
            <a:extLst>
              <a:ext uri="{FF2B5EF4-FFF2-40B4-BE49-F238E27FC236}">
                <a16:creationId xmlns:a16="http://schemas.microsoft.com/office/drawing/2014/main" id="{AD4722D6-7F8D-40C1-B708-F0A559B3BFDE}"/>
              </a:ext>
            </a:extLst>
          </p:cNvPr>
          <p:cNvGraphicFramePr>
            <a:graphicFrameLocks noGrp="1"/>
          </p:cNvGraphicFramePr>
          <p:nvPr>
            <p:extLst>
              <p:ext uri="{D42A27DB-BD31-4B8C-83A1-F6EECF244321}">
                <p14:modId xmlns:p14="http://schemas.microsoft.com/office/powerpoint/2010/main" val="539089896"/>
              </p:ext>
            </p:extLst>
          </p:nvPr>
        </p:nvGraphicFramePr>
        <p:xfrm>
          <a:off x="653143" y="2078038"/>
          <a:ext cx="10700657" cy="4085940"/>
        </p:xfrm>
        <a:graphic>
          <a:graphicData uri="http://schemas.openxmlformats.org/drawingml/2006/table">
            <a:tbl>
              <a:tblPr firstRow="1" firstCol="1" bandRow="1">
                <a:tableStyleId>{5940675A-B579-460E-94D1-54222C63F5DA}</a:tableStyleId>
              </a:tblPr>
              <a:tblGrid>
                <a:gridCol w="5349749">
                  <a:extLst>
                    <a:ext uri="{9D8B030D-6E8A-4147-A177-3AD203B41FA5}">
                      <a16:colId xmlns:a16="http://schemas.microsoft.com/office/drawing/2014/main" val="1496578716"/>
                    </a:ext>
                  </a:extLst>
                </a:gridCol>
                <a:gridCol w="5350908">
                  <a:extLst>
                    <a:ext uri="{9D8B030D-6E8A-4147-A177-3AD203B41FA5}">
                      <a16:colId xmlns:a16="http://schemas.microsoft.com/office/drawing/2014/main" val="3289833412"/>
                    </a:ext>
                  </a:extLst>
                </a:gridCol>
              </a:tblGrid>
              <a:tr h="680990">
                <a:tc>
                  <a:txBody>
                    <a:bodyPr/>
                    <a:lstStyle/>
                    <a:p>
                      <a:pPr algn="l"/>
                      <a:r>
                        <a:rPr lang="en-US" sz="2000" dirty="0" err="1">
                          <a:effectLst/>
                          <a:latin typeface="Calibri" panose="020F0502020204030204" pitchFamily="34" charset="0"/>
                          <a:ea typeface="PMingLiU" panose="02020500000000000000" pitchFamily="18" charset="-120"/>
                          <a:cs typeface="Lucida Grande"/>
                        </a:rPr>
                        <a:t>Лифт</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ок</a:t>
                      </a:r>
                      <a:r>
                        <a:rPr lang="en-US" sz="2000" dirty="0">
                          <a:effectLst/>
                          <a:latin typeface="Calibri" panose="020F0502020204030204" pitchFamily="34" charset="0"/>
                          <a:ea typeface="PMingLiU" panose="02020500000000000000" pitchFamily="18" charset="-120"/>
                          <a:cs typeface="Lucida Grande"/>
                        </a:rPr>
                        <a:t> </a:t>
                      </a:r>
                      <a:r>
                        <a:rPr lang="en-US" sz="2000" b="1" dirty="0" err="1">
                          <a:effectLst/>
                          <a:latin typeface="Calibri" panose="020F0502020204030204" pitchFamily="34" charset="0"/>
                          <a:ea typeface="PMingLiU" panose="02020500000000000000" pitchFamily="18" charset="-120"/>
                          <a:cs typeface="Lucida Grande"/>
                        </a:rPr>
                        <a:t>ы</a:t>
                      </a:r>
                      <a:r>
                        <a:rPr lang="en-US" sz="2000" dirty="0" err="1">
                          <a:effectLst/>
                          <a:latin typeface="Calibri" panose="020F0502020204030204" pitchFamily="34" charset="0"/>
                          <a:ea typeface="PMingLiU" panose="02020500000000000000" pitchFamily="18" charset="-120"/>
                          <a:cs typeface="Lucida Grande"/>
                        </a:rPr>
                        <a:t>ште</a:t>
                      </a:r>
                      <a:r>
                        <a:rPr lang="en-US" sz="2000" dirty="0">
                          <a:effectLst/>
                          <a:latin typeface="Calibri" panose="020F0502020204030204" pitchFamily="34" charset="0"/>
                          <a:ea typeface="PMingLiU" panose="02020500000000000000" pitchFamily="18" charset="-120"/>
                          <a:cs typeface="Lucida Grande"/>
                        </a:rPr>
                        <a:t> – </a:t>
                      </a:r>
                      <a:r>
                        <a:rPr lang="en-US" sz="2000" b="1" dirty="0" err="1">
                          <a:effectLst/>
                          <a:latin typeface="Calibri" panose="020F0502020204030204" pitchFamily="34" charset="0"/>
                          <a:ea typeface="PMingLiU" panose="02020500000000000000" pitchFamily="18" charset="-120"/>
                          <a:cs typeface="Lucida Grande"/>
                        </a:rPr>
                        <a:t>ы</a:t>
                      </a:r>
                      <a:r>
                        <a:rPr lang="en-US" sz="2000" dirty="0" err="1">
                          <a:effectLst/>
                          <a:latin typeface="Calibri" panose="020F0502020204030204" pitchFamily="34" charset="0"/>
                          <a:ea typeface="PMingLiU" panose="02020500000000000000" pitchFamily="18" charset="-120"/>
                          <a:cs typeface="Lucida Grande"/>
                        </a:rPr>
                        <a:t>нде</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й</a:t>
                      </a:r>
                      <a:r>
                        <a:rPr lang="en-US" sz="2000" b="1" dirty="0" err="1">
                          <a:effectLst/>
                          <a:latin typeface="Calibri" panose="020F0502020204030204" pitchFamily="34" charset="0"/>
                          <a:ea typeface="PMingLiU" panose="02020500000000000000" pitchFamily="18" charset="-120"/>
                          <a:cs typeface="Lucida Grande"/>
                        </a:rPr>
                        <a:t>о</a:t>
                      </a:r>
                      <a:r>
                        <a:rPr lang="en-US" sz="2000" dirty="0" err="1">
                          <a:effectLst/>
                          <a:latin typeface="Calibri" panose="020F0502020204030204" pitchFamily="34" charset="0"/>
                          <a:ea typeface="PMingLiU" panose="02020500000000000000" pitchFamily="18" charset="-120"/>
                          <a:cs typeface="Lucida Grande"/>
                        </a:rPr>
                        <a:t>лын</a:t>
                      </a:r>
                      <a:r>
                        <a:rPr lang="en-US" sz="2000" dirty="0">
                          <a:effectLst/>
                          <a:latin typeface="Calibri" panose="020F0502020204030204" pitchFamily="34" charset="0"/>
                          <a:ea typeface="PMingLiU" panose="02020500000000000000" pitchFamily="18" charset="-120"/>
                          <a:cs typeface="Lucida Grande"/>
                        </a:rPr>
                        <a:t> </a:t>
                      </a:r>
                      <a:r>
                        <a:rPr lang="en-US" sz="2000" u="sng" dirty="0" err="1">
                          <a:effectLst/>
                          <a:latin typeface="Calibri" panose="020F0502020204030204" pitchFamily="34" charset="0"/>
                          <a:ea typeface="PMingLiU" panose="02020500000000000000" pitchFamily="18" charset="-120"/>
                          <a:cs typeface="Lucida Grande"/>
                        </a:rPr>
                        <a:t>кӱз</a:t>
                      </a:r>
                      <a:r>
                        <a:rPr lang="en-US" sz="2000" b="1" u="sng" dirty="0" err="1">
                          <a:effectLst/>
                          <a:latin typeface="Calibri" panose="020F0502020204030204" pitchFamily="34" charset="0"/>
                          <a:ea typeface="PMingLiU" panose="02020500000000000000" pitchFamily="18" charset="-120"/>
                          <a:cs typeface="Lucida Grande"/>
                        </a:rPr>
                        <a:t>а</a:t>
                      </a:r>
                      <a:r>
                        <a:rPr lang="en-US" sz="2000" u="sng" dirty="0" err="1">
                          <a:effectLst/>
                          <a:latin typeface="Calibri" panose="020F0502020204030204" pitchFamily="34" charset="0"/>
                          <a:ea typeface="PMingLiU" panose="02020500000000000000" pitchFamily="18" charset="-120"/>
                          <a:cs typeface="Lucida Grande"/>
                        </a:rPr>
                        <a:t>ш</a:t>
                      </a:r>
                      <a:r>
                        <a:rPr lang="en-US" sz="2000" u="sng" dirty="0">
                          <a:effectLst/>
                          <a:latin typeface="Calibri" panose="020F0502020204030204" pitchFamily="34" charset="0"/>
                          <a:ea typeface="PMingLiU" panose="02020500000000000000" pitchFamily="18" charset="-120"/>
                          <a:cs typeface="Lucida Grande"/>
                        </a:rPr>
                        <a:t> </a:t>
                      </a:r>
                      <a:r>
                        <a:rPr lang="en-US" sz="2000" u="sng" dirty="0" err="1">
                          <a:effectLst/>
                          <a:latin typeface="Calibri" panose="020F0502020204030204" pitchFamily="34" charset="0"/>
                          <a:ea typeface="PMingLiU" panose="02020500000000000000" pitchFamily="18" charset="-120"/>
                          <a:cs typeface="Lucida Grande"/>
                        </a:rPr>
                        <a:t>верешт</a:t>
                      </a:r>
                      <a:r>
                        <a:rPr lang="en-US" sz="2000" b="1" u="sng" dirty="0" err="1">
                          <a:effectLst/>
                          <a:latin typeface="Calibri" panose="020F0502020204030204" pitchFamily="34" charset="0"/>
                          <a:ea typeface="PMingLiU" panose="02020500000000000000" pitchFamily="18" charset="-120"/>
                          <a:cs typeface="Lucida Grande"/>
                        </a:rPr>
                        <a:t>е</a:t>
                      </a:r>
                      <a:r>
                        <a:rPr lang="en-US" sz="2000" u="sng"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The elevator isn’t working, you’ll have to take the stairs up.</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033798178"/>
                  </a:ext>
                </a:extLst>
              </a:tr>
              <a:tr h="680990">
                <a:tc>
                  <a:txBody>
                    <a:bodyPr/>
                    <a:lstStyle/>
                    <a:p>
                      <a:pPr algn="l"/>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де паш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ышташл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ом </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рсе гын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т, икт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ж-куз</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 ж</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пым </a:t>
                      </a:r>
                      <a:r>
                        <a:rPr lang="en-US" sz="2000" u="sng">
                          <a:effectLst/>
                          <a:latin typeface="Calibri" panose="020F0502020204030204" pitchFamily="34" charset="0"/>
                          <a:ea typeface="PMingLiU" panose="02020500000000000000" pitchFamily="18" charset="-120"/>
                          <a:cs typeface="Lucida Grande"/>
                        </a:rPr>
                        <a:t>му</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ш логал</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ш</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Although I don’t have the time to get this work done, I’ll just have to find the time for it somehow.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484010627"/>
                  </a:ext>
                </a:extLst>
              </a:tr>
              <a:tr h="680990">
                <a:tc>
                  <a:txBody>
                    <a:bodyPr/>
                    <a:lstStyle/>
                    <a:p>
                      <a:pPr algn="l"/>
                      <a:r>
                        <a:rPr lang="en-US" sz="2000" dirty="0" err="1">
                          <a:effectLst/>
                          <a:latin typeface="Calibri" panose="020F0502020204030204" pitchFamily="34" charset="0"/>
                          <a:ea typeface="PMingLiU" panose="02020500000000000000" pitchFamily="18" charset="-120"/>
                          <a:cs typeface="Lucida Grande"/>
                        </a:rPr>
                        <a:t>Т</a:t>
                      </a:r>
                      <a:r>
                        <a:rPr lang="en-US" sz="2000" b="1" dirty="0" err="1">
                          <a:effectLst/>
                          <a:latin typeface="Calibri" panose="020F0502020204030204" pitchFamily="34" charset="0"/>
                          <a:ea typeface="PMingLiU" panose="02020500000000000000" pitchFamily="18" charset="-120"/>
                          <a:cs typeface="Lucida Grande"/>
                        </a:rPr>
                        <a:t>ы</a:t>
                      </a:r>
                      <a:r>
                        <a:rPr lang="en-US" sz="2000" dirty="0" err="1">
                          <a:effectLst/>
                          <a:latin typeface="Calibri" panose="020F0502020204030204" pitchFamily="34" charset="0"/>
                          <a:ea typeface="PMingLiU" panose="02020500000000000000" pitchFamily="18" charset="-120"/>
                          <a:cs typeface="Lucida Grande"/>
                        </a:rPr>
                        <a:t>ште</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паш</a:t>
                      </a:r>
                      <a:r>
                        <a:rPr lang="en-US" sz="2000" b="1" dirty="0" err="1">
                          <a:effectLst/>
                          <a:latin typeface="Calibri" panose="020F0502020204030204" pitchFamily="34" charset="0"/>
                          <a:ea typeface="PMingLiU" panose="02020500000000000000" pitchFamily="18" charset="-120"/>
                          <a:cs typeface="Lucida Grande"/>
                        </a:rPr>
                        <a:t>а</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укел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кӧр</a:t>
                      </a:r>
                      <a:r>
                        <a:rPr lang="en-US" sz="2000" b="1" dirty="0" err="1">
                          <a:effectLst/>
                          <a:latin typeface="Calibri" panose="020F0502020204030204" pitchFamily="34" charset="0"/>
                          <a:ea typeface="PMingLiU" panose="02020500000000000000" pitchFamily="18" charset="-120"/>
                          <a:cs typeface="Lucida Grande"/>
                        </a:rPr>
                        <a:t>а</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Йыванл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вес</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ол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шке</a:t>
                      </a:r>
                      <a:r>
                        <a:rPr lang="en-US" sz="2000" dirty="0">
                          <a:effectLst/>
                          <a:latin typeface="Calibri" panose="020F0502020204030204" pitchFamily="34" charset="0"/>
                          <a:ea typeface="PMingLiU" panose="02020500000000000000" pitchFamily="18" charset="-120"/>
                          <a:cs typeface="Lucida Grande"/>
                        </a:rPr>
                        <a:t> </a:t>
                      </a:r>
                      <a:r>
                        <a:rPr lang="en-US" sz="2000" u="sng" dirty="0" err="1">
                          <a:effectLst/>
                          <a:latin typeface="Calibri" panose="020F0502020204030204" pitchFamily="34" charset="0"/>
                          <a:ea typeface="PMingLiU" panose="02020500000000000000" pitchFamily="18" charset="-120"/>
                          <a:cs typeface="Lucida Grande"/>
                        </a:rPr>
                        <a:t>кусн</a:t>
                      </a:r>
                      <a:r>
                        <a:rPr lang="en-US" sz="2000" b="1" u="sng" dirty="0" err="1">
                          <a:effectLst/>
                          <a:latin typeface="Calibri" panose="020F0502020204030204" pitchFamily="34" charset="0"/>
                          <a:ea typeface="PMingLiU" panose="02020500000000000000" pitchFamily="18" charset="-120"/>
                          <a:cs typeface="Lucida Grande"/>
                        </a:rPr>
                        <a:t>а</a:t>
                      </a:r>
                      <a:r>
                        <a:rPr lang="en-US" sz="2000" u="sng" dirty="0" err="1">
                          <a:effectLst/>
                          <a:latin typeface="Calibri" panose="020F0502020204030204" pitchFamily="34" charset="0"/>
                          <a:ea typeface="PMingLiU" panose="02020500000000000000" pitchFamily="18" charset="-120"/>
                          <a:cs typeface="Lucida Grande"/>
                        </a:rPr>
                        <a:t>ш</a:t>
                      </a:r>
                      <a:r>
                        <a:rPr lang="en-US" sz="2000" u="sng" dirty="0">
                          <a:effectLst/>
                          <a:latin typeface="Calibri" panose="020F0502020204030204" pitchFamily="34" charset="0"/>
                          <a:ea typeface="PMingLiU" panose="02020500000000000000" pitchFamily="18" charset="-120"/>
                          <a:cs typeface="Lucida Grande"/>
                        </a:rPr>
                        <a:t> </a:t>
                      </a:r>
                      <a:r>
                        <a:rPr lang="en-US" sz="2000" u="sng" dirty="0" err="1">
                          <a:effectLst/>
                          <a:latin typeface="Calibri" panose="020F0502020204030204" pitchFamily="34" charset="0"/>
                          <a:ea typeface="PMingLiU" panose="02020500000000000000" pitchFamily="18" charset="-120"/>
                          <a:cs typeface="Lucida Grande"/>
                        </a:rPr>
                        <a:t>перн</a:t>
                      </a:r>
                      <a:r>
                        <a:rPr lang="en-US" sz="2000" b="1" u="sng" dirty="0" err="1">
                          <a:effectLst/>
                          <a:latin typeface="Calibri" panose="020F0502020204030204" pitchFamily="34" charset="0"/>
                          <a:ea typeface="PMingLiU" panose="02020500000000000000" pitchFamily="18" charset="-120"/>
                          <a:cs typeface="Lucida Grande"/>
                        </a:rPr>
                        <a:t>е</a:t>
                      </a:r>
                      <a:r>
                        <a:rPr lang="en-US" sz="2000" u="sng" dirty="0" err="1">
                          <a:effectLst/>
                          <a:latin typeface="Calibri" panose="020F0502020204030204" pitchFamily="34" charset="0"/>
                          <a:ea typeface="PMingLiU" panose="02020500000000000000" pitchFamily="18" charset="-120"/>
                          <a:cs typeface="Lucida Grande"/>
                        </a:rPr>
                        <a:t>н</a:t>
                      </a:r>
                      <a:r>
                        <a:rPr lang="en-US" sz="2000" dirty="0">
                          <a:effectLst/>
                          <a:latin typeface="Calibri" panose="020F0502020204030204" pitchFamily="34" charset="0"/>
                          <a:ea typeface="PMingLiU" panose="02020500000000000000" pitchFamily="18" charset="-120"/>
                          <a:cs typeface="Lucida Grande"/>
                        </a:rPr>
                        <a:t>. </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As there was no work here, </a:t>
                      </a:r>
                      <a:r>
                        <a:rPr lang="en-US" sz="2000" dirty="0" err="1">
                          <a:effectLst/>
                          <a:latin typeface="Calibri" panose="020F0502020204030204" pitchFamily="34" charset="0"/>
                          <a:ea typeface="PMingLiU" panose="02020500000000000000" pitchFamily="18" charset="-120"/>
                          <a:cs typeface="Lucida Grande"/>
                        </a:rPr>
                        <a:t>Yyvan</a:t>
                      </a:r>
                      <a:r>
                        <a:rPr lang="en-US" sz="2000" dirty="0">
                          <a:effectLst/>
                          <a:latin typeface="Calibri" panose="020F0502020204030204" pitchFamily="34" charset="0"/>
                          <a:ea typeface="PMingLiU" panose="02020500000000000000" pitchFamily="18" charset="-120"/>
                          <a:cs typeface="Lucida Grande"/>
                        </a:rPr>
                        <a:t> had to move to another city.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799229661"/>
                  </a:ext>
                </a:extLst>
              </a:tr>
              <a:tr h="1021485">
                <a:tc>
                  <a:txBody>
                    <a:bodyPr/>
                    <a:lstStyle/>
                    <a:p>
                      <a:pPr algn="l"/>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рмийыште вет тыг</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 кумыл</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тым </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гыт </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нчо – мом кӱшт</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ныт, т</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дым </a:t>
                      </a:r>
                      <a:r>
                        <a:rPr lang="en-US" sz="2000" u="sng">
                          <a:effectLst/>
                          <a:latin typeface="Calibri" panose="020F0502020204030204" pitchFamily="34" charset="0"/>
                          <a:ea typeface="PMingLiU" panose="02020500000000000000" pitchFamily="18" charset="-120"/>
                          <a:cs typeface="Lucida Grande"/>
                        </a:rPr>
                        <a:t>ышт</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ш воз</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ш</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That’s what it’s like in the army: they don’t consider your wishes; you have to do what they tell you to.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831369418"/>
                  </a:ext>
                </a:extLst>
              </a:tr>
              <a:tr h="1021485">
                <a:tc>
                  <a:txBody>
                    <a:bodyPr/>
                    <a:lstStyle/>
                    <a:p>
                      <a:pPr algn="l"/>
                      <a:r>
                        <a:rPr lang="en-US" sz="2000" u="sng">
                          <a:effectLst/>
                          <a:latin typeface="Calibri" panose="020F0502020204030204" pitchFamily="34" charset="0"/>
                          <a:ea typeface="PMingLiU" panose="02020500000000000000" pitchFamily="18" charset="-120"/>
                          <a:cs typeface="Lucida Grande"/>
                        </a:rPr>
                        <a:t>Ка</a:t>
                      </a:r>
                      <a:r>
                        <a:rPr lang="en-US" sz="2000" b="1" u="sng">
                          <a:effectLst/>
                          <a:latin typeface="Calibri" panose="020F0502020204030204" pitchFamily="34" charset="0"/>
                          <a:ea typeface="PMingLiU" panose="02020500000000000000" pitchFamily="18" charset="-120"/>
                          <a:cs typeface="Lucida Grande"/>
                        </a:rPr>
                        <a:t>я</a:t>
                      </a:r>
                      <a:r>
                        <a:rPr lang="en-US" sz="2000" u="sng">
                          <a:effectLst/>
                          <a:latin typeface="Calibri" panose="020F0502020204030204" pitchFamily="34" charset="0"/>
                          <a:ea typeface="PMingLiU" panose="02020500000000000000" pitchFamily="18" charset="-120"/>
                          <a:cs typeface="Lucida Grande"/>
                        </a:rPr>
                        <a:t>ш тӱкн</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a:t>
                      </a:r>
                      <a:endParaRPr lang="en-GB" sz="2000">
                        <a:effectLst/>
                        <a:latin typeface="Calibri" panose="020F0502020204030204" pitchFamily="34" charset="0"/>
                        <a:ea typeface="PMingLiU" panose="02020500000000000000" pitchFamily="18" charset="-120"/>
                        <a:cs typeface="Lucida Grande"/>
                      </a:endParaRPr>
                    </a:p>
                    <a:p>
                      <a:pPr algn="l"/>
                      <a:r>
                        <a:rPr lang="en-US" sz="2000" u="sng">
                          <a:effectLst/>
                          <a:latin typeface="Calibri" panose="020F0502020204030204" pitchFamily="34" charset="0"/>
                          <a:ea typeface="PMingLiU" panose="02020500000000000000" pitchFamily="18" charset="-120"/>
                          <a:cs typeface="Lucida Grande"/>
                        </a:rPr>
                        <a:t>Каяш</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м тӱкн</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Lucida Grande"/>
                        </a:rPr>
                        <a:t>М</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йын </a:t>
                      </a:r>
                      <a:r>
                        <a:rPr lang="en-US" sz="2000" u="sng">
                          <a:effectLst/>
                          <a:latin typeface="Calibri" panose="020F0502020204030204" pitchFamily="34" charset="0"/>
                          <a:ea typeface="PMingLiU" panose="02020500000000000000" pitchFamily="18" charset="-120"/>
                          <a:cs typeface="Lucida Grande"/>
                        </a:rPr>
                        <a:t>каяш</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м тӱкн</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I have to go.</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861381820"/>
                  </a:ext>
                </a:extLst>
              </a:tr>
            </a:tbl>
          </a:graphicData>
        </a:graphic>
      </p:graphicFrame>
    </p:spTree>
    <p:extLst>
      <p:ext uri="{BB962C8B-B14F-4D97-AF65-F5344CB8AC3E}">
        <p14:creationId xmlns:p14="http://schemas.microsoft.com/office/powerpoint/2010/main" val="301407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4.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нӧлт</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ш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ам)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to rise’,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нӧлт</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ш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ем)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to raise’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25</a:t>
            </a:fld>
            <a:endParaRPr lang="en-GB"/>
          </a:p>
        </p:txBody>
      </p:sp>
      <p:graphicFrame>
        <p:nvGraphicFramePr>
          <p:cNvPr id="2" name="Table 1">
            <a:extLst>
              <a:ext uri="{FF2B5EF4-FFF2-40B4-BE49-F238E27FC236}">
                <a16:creationId xmlns:a16="http://schemas.microsoft.com/office/drawing/2014/main" id="{45B59216-589D-47D8-845F-7CFD4E3237F6}"/>
              </a:ext>
            </a:extLst>
          </p:cNvPr>
          <p:cNvGraphicFramePr>
            <a:graphicFrameLocks noGrp="1"/>
          </p:cNvGraphicFramePr>
          <p:nvPr>
            <p:extLst>
              <p:ext uri="{D42A27DB-BD31-4B8C-83A1-F6EECF244321}">
                <p14:modId xmlns:p14="http://schemas.microsoft.com/office/powerpoint/2010/main" val="3562564493"/>
              </p:ext>
            </p:extLst>
          </p:nvPr>
        </p:nvGraphicFramePr>
        <p:xfrm>
          <a:off x="1738085" y="3150496"/>
          <a:ext cx="8244115" cy="1512683"/>
        </p:xfrm>
        <a:graphic>
          <a:graphicData uri="http://schemas.openxmlformats.org/drawingml/2006/table">
            <a:tbl>
              <a:tblPr firstRow="1" firstCol="1" bandRow="1">
                <a:tableStyleId>{5940675A-B579-460E-94D1-54222C63F5DA}</a:tableStyleId>
              </a:tblPr>
              <a:tblGrid>
                <a:gridCol w="4121611">
                  <a:extLst>
                    <a:ext uri="{9D8B030D-6E8A-4147-A177-3AD203B41FA5}">
                      <a16:colId xmlns:a16="http://schemas.microsoft.com/office/drawing/2014/main" val="3210562910"/>
                    </a:ext>
                  </a:extLst>
                </a:gridCol>
                <a:gridCol w="4122504">
                  <a:extLst>
                    <a:ext uri="{9D8B030D-6E8A-4147-A177-3AD203B41FA5}">
                      <a16:colId xmlns:a16="http://schemas.microsoft.com/office/drawing/2014/main" val="3468425950"/>
                    </a:ext>
                  </a:extLst>
                </a:gridCol>
              </a:tblGrid>
              <a:tr h="504228">
                <a:tc>
                  <a:txBody>
                    <a:bodyPr/>
                    <a:lstStyle/>
                    <a:p>
                      <a:pPr algn="l"/>
                      <a:r>
                        <a:rPr lang="en-US" sz="2000">
                          <a:effectLst/>
                          <a:latin typeface="Calibri" panose="020F0502020204030204" pitchFamily="34" charset="0"/>
                          <a:ea typeface="PMingLiU" panose="02020500000000000000" pitchFamily="18" charset="-120"/>
                          <a:cs typeface="Lucida Grande"/>
                        </a:rPr>
                        <a:t>Онч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 т</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лзе </a:t>
                      </a:r>
                      <a:r>
                        <a:rPr lang="en-US" sz="2000" u="sng">
                          <a:effectLst/>
                          <a:latin typeface="Calibri" panose="020F0502020204030204" pitchFamily="34" charset="0"/>
                          <a:ea typeface="PMingLiU" panose="02020500000000000000" pitchFamily="18" charset="-120"/>
                          <a:cs typeface="Lucida Grande"/>
                        </a:rPr>
                        <a:t>нӧлт</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ш</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Look, the moon Is rising!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752824193"/>
                  </a:ext>
                </a:extLst>
              </a:tr>
              <a:tr h="1008455">
                <a:tc>
                  <a:txBody>
                    <a:bodyPr/>
                    <a:lstStyle/>
                    <a:p>
                      <a:pPr algn="l"/>
                      <a:r>
                        <a:rPr lang="en-US" sz="2000">
                          <a:effectLst/>
                          <a:latin typeface="Calibri" panose="020F0502020204030204" pitchFamily="34" charset="0"/>
                          <a:ea typeface="PMingLiU" panose="02020500000000000000" pitchFamily="18" charset="-120"/>
                          <a:cs typeface="Lucida Grande"/>
                        </a:rPr>
                        <a:t>Чемоданышт</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т к</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рмыч мо? </a:t>
                      </a:r>
                      <a:r>
                        <a:rPr lang="en-US" sz="2000" u="sng">
                          <a:effectLst/>
                          <a:latin typeface="Calibri" panose="020F0502020204030204" pitchFamily="34" charset="0"/>
                          <a:ea typeface="PMingLiU" panose="02020500000000000000" pitchFamily="18" charset="-120"/>
                          <a:cs typeface="Lucida Grande"/>
                        </a:rPr>
                        <a:t>Нӧлтен</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т</a:t>
                      </a:r>
                      <a:r>
                        <a:rPr lang="en-US" sz="2000">
                          <a:effectLst/>
                          <a:latin typeface="Calibri" panose="020F0502020204030204" pitchFamily="34" charset="0"/>
                          <a:ea typeface="PMingLiU" panose="02020500000000000000" pitchFamily="18" charset="-120"/>
                          <a:cs typeface="Lucida Grande"/>
                        </a:rPr>
                        <a:t> ом керт.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Are there bricks in your suitcase? </a:t>
                      </a:r>
                      <a:br>
                        <a:rPr lang="en-US" sz="2000" dirty="0">
                          <a:effectLst/>
                          <a:latin typeface="Calibri" panose="020F0502020204030204" pitchFamily="34" charset="0"/>
                          <a:ea typeface="PMingLiU" panose="02020500000000000000" pitchFamily="18" charset="-120"/>
                          <a:cs typeface="Lucida Grande"/>
                        </a:rPr>
                      </a:br>
                      <a:r>
                        <a:rPr lang="en-US" sz="2000" dirty="0">
                          <a:effectLst/>
                          <a:latin typeface="Calibri" panose="020F0502020204030204" pitchFamily="34" charset="0"/>
                          <a:ea typeface="PMingLiU" panose="02020500000000000000" pitchFamily="18" charset="-120"/>
                          <a:cs typeface="Lucida Grande"/>
                        </a:rPr>
                        <a:t>I can’t pick it up.</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262122150"/>
                  </a:ext>
                </a:extLst>
              </a:tr>
            </a:tbl>
          </a:graphicData>
        </a:graphic>
      </p:graphicFrame>
    </p:spTree>
    <p:extLst>
      <p:ext uri="{BB962C8B-B14F-4D97-AF65-F5344CB8AC3E}">
        <p14:creationId xmlns:p14="http://schemas.microsoft.com/office/powerpoint/2010/main" val="94226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38200"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31</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26</a:t>
            </a:fld>
            <a:endParaRPr lang="en-GB"/>
          </a:p>
        </p:txBody>
      </p:sp>
    </p:spTree>
    <p:extLst>
      <p:ext uri="{BB962C8B-B14F-4D97-AF65-F5344CB8AC3E}">
        <p14:creationId xmlns:p14="http://schemas.microsoft.com/office/powerpoint/2010/main" val="3676685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BB5540-27D0-45DF-965E-80B7D252E2DC}"/>
              </a:ext>
            </a:extLst>
          </p:cNvPr>
          <p:cNvPicPr>
            <a:picLocks noChangeAspect="1"/>
          </p:cNvPicPr>
          <p:nvPr/>
        </p:nvPicPr>
        <p:blipFill>
          <a:blip r:embed="rId2"/>
          <a:stretch>
            <a:fillRect/>
          </a:stretch>
        </p:blipFill>
        <p:spPr>
          <a:xfrm>
            <a:off x="1741714" y="0"/>
            <a:ext cx="8708571" cy="6540667"/>
          </a:xfrm>
          <a:prstGeom prst="rect">
            <a:avLst/>
          </a:prstGeom>
        </p:spPr>
      </p:pic>
      <p:sp>
        <p:nvSpPr>
          <p:cNvPr id="4" name="Footer Placeholder 3">
            <a:extLst>
              <a:ext uri="{FF2B5EF4-FFF2-40B4-BE49-F238E27FC236}">
                <a16:creationId xmlns:a16="http://schemas.microsoft.com/office/drawing/2014/main" id="{4B46D1C1-DC9A-4EE9-9E0C-167CB324898F}"/>
              </a:ext>
            </a:extLst>
          </p:cNvPr>
          <p:cNvSpPr>
            <a:spLocks noGrp="1"/>
          </p:cNvSpPr>
          <p:nvPr>
            <p:ph type="ftr" sz="quarter" idx="11"/>
          </p:nvPr>
        </p:nvSpPr>
        <p:spPr/>
        <p:txBody>
          <a:bodyPr/>
          <a:lstStyle/>
          <a:p>
            <a:r>
              <a:rPr lang="en-US"/>
              <a:t>COPIUS – Introduction to Mari – Chapter 31</a:t>
            </a:r>
            <a:endParaRPr lang="en-GB"/>
          </a:p>
        </p:txBody>
      </p:sp>
      <p:sp>
        <p:nvSpPr>
          <p:cNvPr id="5" name="Slide Number Placeholder 4">
            <a:extLst>
              <a:ext uri="{FF2B5EF4-FFF2-40B4-BE49-F238E27FC236}">
                <a16:creationId xmlns:a16="http://schemas.microsoft.com/office/drawing/2014/main" id="{382F28F6-86BF-419C-B3DC-FFAE9D634475}"/>
              </a:ext>
            </a:extLst>
          </p:cNvPr>
          <p:cNvSpPr>
            <a:spLocks noGrp="1"/>
          </p:cNvSpPr>
          <p:nvPr>
            <p:ph type="sldNum" sz="quarter" idx="12"/>
          </p:nvPr>
        </p:nvSpPr>
        <p:spPr/>
        <p:txBody>
          <a:bodyPr/>
          <a:lstStyle/>
          <a:p>
            <a:fld id="{055DE2CD-379D-4002-80ED-F7724F598CF3}" type="slidenum">
              <a:rPr lang="en-GB" smtClean="0"/>
              <a:t>27</a:t>
            </a:fld>
            <a:endParaRPr lang="en-GB"/>
          </a:p>
        </p:txBody>
      </p:sp>
    </p:spTree>
    <p:extLst>
      <p:ext uri="{BB962C8B-B14F-4D97-AF65-F5344CB8AC3E}">
        <p14:creationId xmlns:p14="http://schemas.microsoft.com/office/powerpoint/2010/main" val="3522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D408FD-4B76-47AD-970A-06D88F1B2241}"/>
              </a:ext>
            </a:extLst>
          </p:cNvPr>
          <p:cNvSpPr>
            <a:spLocks noGrp="1"/>
          </p:cNvSpPr>
          <p:nvPr>
            <p:ph type="ftr" sz="quarter" idx="11"/>
          </p:nvPr>
        </p:nvSpPr>
        <p:spPr/>
        <p:txBody>
          <a:bodyPr/>
          <a:lstStyle/>
          <a:p>
            <a:r>
              <a:rPr lang="en-US"/>
              <a:t>COPIUS – Introduction to Mari – Chapter 31</a:t>
            </a:r>
            <a:endParaRPr lang="en-GB"/>
          </a:p>
        </p:txBody>
      </p:sp>
      <p:sp>
        <p:nvSpPr>
          <p:cNvPr id="5" name="Slide Number Placeholder 4">
            <a:extLst>
              <a:ext uri="{FF2B5EF4-FFF2-40B4-BE49-F238E27FC236}">
                <a16:creationId xmlns:a16="http://schemas.microsoft.com/office/drawing/2014/main" id="{D919363E-37BB-45AD-94EC-B5796DE4931F}"/>
              </a:ext>
            </a:extLst>
          </p:cNvPr>
          <p:cNvSpPr>
            <a:spLocks noGrp="1"/>
          </p:cNvSpPr>
          <p:nvPr>
            <p:ph type="sldNum" sz="quarter" idx="12"/>
          </p:nvPr>
        </p:nvSpPr>
        <p:spPr/>
        <p:txBody>
          <a:bodyPr/>
          <a:lstStyle/>
          <a:p>
            <a:fld id="{055DE2CD-379D-4002-80ED-F7724F598CF3}" type="slidenum">
              <a:rPr lang="en-GB" smtClean="0"/>
              <a:t>28</a:t>
            </a:fld>
            <a:endParaRPr lang="en-GB"/>
          </a:p>
        </p:txBody>
      </p:sp>
      <p:pic>
        <p:nvPicPr>
          <p:cNvPr id="3" name="Picture 2">
            <a:extLst>
              <a:ext uri="{FF2B5EF4-FFF2-40B4-BE49-F238E27FC236}">
                <a16:creationId xmlns:a16="http://schemas.microsoft.com/office/drawing/2014/main" id="{66B452ED-CDE1-4D11-A469-70D39D63C31E}"/>
              </a:ext>
            </a:extLst>
          </p:cNvPr>
          <p:cNvPicPr>
            <a:picLocks noChangeAspect="1"/>
          </p:cNvPicPr>
          <p:nvPr/>
        </p:nvPicPr>
        <p:blipFill>
          <a:blip r:embed="rId2"/>
          <a:stretch>
            <a:fillRect/>
          </a:stretch>
        </p:blipFill>
        <p:spPr>
          <a:xfrm>
            <a:off x="358654" y="1005114"/>
            <a:ext cx="11474691" cy="4847771"/>
          </a:xfrm>
          <a:prstGeom prst="rect">
            <a:avLst/>
          </a:prstGeom>
        </p:spPr>
      </p:pic>
    </p:spTree>
    <p:extLst>
      <p:ext uri="{BB962C8B-B14F-4D97-AF65-F5344CB8AC3E}">
        <p14:creationId xmlns:p14="http://schemas.microsoft.com/office/powerpoint/2010/main" val="2922311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D408FD-4B76-47AD-970A-06D88F1B2241}"/>
              </a:ext>
            </a:extLst>
          </p:cNvPr>
          <p:cNvSpPr>
            <a:spLocks noGrp="1"/>
          </p:cNvSpPr>
          <p:nvPr>
            <p:ph type="ftr" sz="quarter" idx="11"/>
          </p:nvPr>
        </p:nvSpPr>
        <p:spPr/>
        <p:txBody>
          <a:bodyPr/>
          <a:lstStyle/>
          <a:p>
            <a:r>
              <a:rPr lang="en-US"/>
              <a:t>COPIUS – Introduction to Mari – Chapter 31</a:t>
            </a:r>
            <a:endParaRPr lang="en-GB"/>
          </a:p>
        </p:txBody>
      </p:sp>
      <p:sp>
        <p:nvSpPr>
          <p:cNvPr id="5" name="Slide Number Placeholder 4">
            <a:extLst>
              <a:ext uri="{FF2B5EF4-FFF2-40B4-BE49-F238E27FC236}">
                <a16:creationId xmlns:a16="http://schemas.microsoft.com/office/drawing/2014/main" id="{D919363E-37BB-45AD-94EC-B5796DE4931F}"/>
              </a:ext>
            </a:extLst>
          </p:cNvPr>
          <p:cNvSpPr>
            <a:spLocks noGrp="1"/>
          </p:cNvSpPr>
          <p:nvPr>
            <p:ph type="sldNum" sz="quarter" idx="12"/>
          </p:nvPr>
        </p:nvSpPr>
        <p:spPr/>
        <p:txBody>
          <a:bodyPr/>
          <a:lstStyle/>
          <a:p>
            <a:fld id="{055DE2CD-379D-4002-80ED-F7724F598CF3}" type="slidenum">
              <a:rPr lang="en-GB" smtClean="0"/>
              <a:t>29</a:t>
            </a:fld>
            <a:endParaRPr lang="en-GB"/>
          </a:p>
        </p:txBody>
      </p:sp>
      <p:pic>
        <p:nvPicPr>
          <p:cNvPr id="6" name="Picture 5">
            <a:extLst>
              <a:ext uri="{FF2B5EF4-FFF2-40B4-BE49-F238E27FC236}">
                <a16:creationId xmlns:a16="http://schemas.microsoft.com/office/drawing/2014/main" id="{5E939512-6A0A-4C11-AFE7-D9D427B79B49}"/>
              </a:ext>
            </a:extLst>
          </p:cNvPr>
          <p:cNvPicPr>
            <a:picLocks noChangeAspect="1"/>
          </p:cNvPicPr>
          <p:nvPr/>
        </p:nvPicPr>
        <p:blipFill>
          <a:blip r:embed="rId2"/>
          <a:stretch>
            <a:fillRect/>
          </a:stretch>
        </p:blipFill>
        <p:spPr>
          <a:xfrm>
            <a:off x="751566" y="668856"/>
            <a:ext cx="10688867" cy="5520288"/>
          </a:xfrm>
          <a:prstGeom prst="rect">
            <a:avLst/>
          </a:prstGeom>
        </p:spPr>
      </p:pic>
    </p:spTree>
    <p:extLst>
      <p:ext uri="{BB962C8B-B14F-4D97-AF65-F5344CB8AC3E}">
        <p14:creationId xmlns:p14="http://schemas.microsoft.com/office/powerpoint/2010/main" val="171805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dirty="0"/>
              <a:t>COPIUS – Introduction to Mari – Chapter 31</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dirty="0"/>
          </a:p>
        </p:txBody>
      </p:sp>
    </p:spTree>
    <p:extLst>
      <p:ext uri="{BB962C8B-B14F-4D97-AF65-F5344CB8AC3E}">
        <p14:creationId xmlns:p14="http://schemas.microsoft.com/office/powerpoint/2010/main" val="191810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D408FD-4B76-47AD-970A-06D88F1B2241}"/>
              </a:ext>
            </a:extLst>
          </p:cNvPr>
          <p:cNvSpPr>
            <a:spLocks noGrp="1"/>
          </p:cNvSpPr>
          <p:nvPr>
            <p:ph type="ftr" sz="quarter" idx="11"/>
          </p:nvPr>
        </p:nvSpPr>
        <p:spPr/>
        <p:txBody>
          <a:bodyPr/>
          <a:lstStyle/>
          <a:p>
            <a:r>
              <a:rPr lang="en-US"/>
              <a:t>COPIUS – Introduction to Mari – Chapter 31</a:t>
            </a:r>
            <a:endParaRPr lang="en-GB"/>
          </a:p>
        </p:txBody>
      </p:sp>
      <p:sp>
        <p:nvSpPr>
          <p:cNvPr id="5" name="Slide Number Placeholder 4">
            <a:extLst>
              <a:ext uri="{FF2B5EF4-FFF2-40B4-BE49-F238E27FC236}">
                <a16:creationId xmlns:a16="http://schemas.microsoft.com/office/drawing/2014/main" id="{D919363E-37BB-45AD-94EC-B5796DE4931F}"/>
              </a:ext>
            </a:extLst>
          </p:cNvPr>
          <p:cNvSpPr>
            <a:spLocks noGrp="1"/>
          </p:cNvSpPr>
          <p:nvPr>
            <p:ph type="sldNum" sz="quarter" idx="12"/>
          </p:nvPr>
        </p:nvSpPr>
        <p:spPr/>
        <p:txBody>
          <a:bodyPr/>
          <a:lstStyle/>
          <a:p>
            <a:fld id="{055DE2CD-379D-4002-80ED-F7724F598CF3}" type="slidenum">
              <a:rPr lang="en-GB" smtClean="0"/>
              <a:t>30</a:t>
            </a:fld>
            <a:endParaRPr lang="en-GB"/>
          </a:p>
        </p:txBody>
      </p:sp>
      <p:pic>
        <p:nvPicPr>
          <p:cNvPr id="3" name="Picture 2">
            <a:extLst>
              <a:ext uri="{FF2B5EF4-FFF2-40B4-BE49-F238E27FC236}">
                <a16:creationId xmlns:a16="http://schemas.microsoft.com/office/drawing/2014/main" id="{11B23FAB-6346-4315-B11E-053402E09AC8}"/>
              </a:ext>
            </a:extLst>
          </p:cNvPr>
          <p:cNvPicPr>
            <a:picLocks noChangeAspect="1"/>
          </p:cNvPicPr>
          <p:nvPr/>
        </p:nvPicPr>
        <p:blipFill>
          <a:blip r:embed="rId2"/>
          <a:stretch>
            <a:fillRect/>
          </a:stretch>
        </p:blipFill>
        <p:spPr>
          <a:xfrm>
            <a:off x="365970" y="1874612"/>
            <a:ext cx="11460059" cy="3102092"/>
          </a:xfrm>
          <a:prstGeom prst="rect">
            <a:avLst/>
          </a:prstGeom>
        </p:spPr>
      </p:pic>
    </p:spTree>
    <p:extLst>
      <p:ext uri="{BB962C8B-B14F-4D97-AF65-F5344CB8AC3E}">
        <p14:creationId xmlns:p14="http://schemas.microsoft.com/office/powerpoint/2010/main" val="1012052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31</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31</a:t>
            </a:fld>
            <a:endParaRPr lang="en-GB"/>
          </a:p>
        </p:txBody>
      </p:sp>
    </p:spTree>
    <p:extLst>
      <p:ext uri="{BB962C8B-B14F-4D97-AF65-F5344CB8AC3E}">
        <p14:creationId xmlns:p14="http://schemas.microsoft.com/office/powerpoint/2010/main" val="3801195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FC7F12-A3B5-4356-A357-ADC03AAACEAA}"/>
              </a:ext>
            </a:extLst>
          </p:cNvPr>
          <p:cNvSpPr>
            <a:spLocks noGrp="1"/>
          </p:cNvSpPr>
          <p:nvPr>
            <p:ph type="ftr" sz="quarter" idx="11"/>
          </p:nvPr>
        </p:nvSpPr>
        <p:spPr/>
        <p:txBody>
          <a:bodyPr/>
          <a:lstStyle/>
          <a:p>
            <a:r>
              <a:rPr lang="en-US"/>
              <a:t>COPIUS – Introduction to Mari – Chapter 31</a:t>
            </a:r>
            <a:endParaRPr lang="en-GB"/>
          </a:p>
        </p:txBody>
      </p:sp>
      <p:sp>
        <p:nvSpPr>
          <p:cNvPr id="5" name="Slide Number Placeholder 4">
            <a:extLst>
              <a:ext uri="{FF2B5EF4-FFF2-40B4-BE49-F238E27FC236}">
                <a16:creationId xmlns:a16="http://schemas.microsoft.com/office/drawing/2014/main" id="{2A592764-6347-4C80-8AFB-D3A44A42ECCC}"/>
              </a:ext>
            </a:extLst>
          </p:cNvPr>
          <p:cNvSpPr>
            <a:spLocks noGrp="1"/>
          </p:cNvSpPr>
          <p:nvPr>
            <p:ph type="sldNum" sz="quarter" idx="12"/>
          </p:nvPr>
        </p:nvSpPr>
        <p:spPr/>
        <p:txBody>
          <a:bodyPr/>
          <a:lstStyle/>
          <a:p>
            <a:fld id="{055DE2CD-379D-4002-80ED-F7724F598CF3}" type="slidenum">
              <a:rPr lang="en-GB" smtClean="0"/>
              <a:t>32</a:t>
            </a:fld>
            <a:endParaRPr lang="en-GB"/>
          </a:p>
        </p:txBody>
      </p:sp>
      <p:sp>
        <p:nvSpPr>
          <p:cNvPr id="7" name="TextBox 6">
            <a:extLst>
              <a:ext uri="{FF2B5EF4-FFF2-40B4-BE49-F238E27FC236}">
                <a16:creationId xmlns:a16="http://schemas.microsoft.com/office/drawing/2014/main" id="{64E0F80B-8AFE-414F-BFD3-E1FD6DB34110}"/>
              </a:ext>
            </a:extLst>
          </p:cNvPr>
          <p:cNvSpPr txBox="1"/>
          <p:nvPr/>
        </p:nvSpPr>
        <p:spPr>
          <a:xfrm>
            <a:off x="5776686" y="5767685"/>
            <a:ext cx="5577114" cy="369332"/>
          </a:xfrm>
          <a:prstGeom prst="rect">
            <a:avLst/>
          </a:prstGeom>
          <a:noFill/>
        </p:spPr>
        <p:txBody>
          <a:bodyPr wrap="square">
            <a:spAutoFit/>
          </a:bodyPr>
          <a:lstStyle/>
          <a:p>
            <a:pPr algn="r">
              <a:spcAft>
                <a:spcPts val="1200"/>
              </a:spcAft>
            </a:pPr>
            <a:r>
              <a:rPr lang="en-US" sz="1800" u="sng" dirty="0">
                <a:solidFill>
                  <a:srgbClr val="0000FF"/>
                </a:solidFill>
                <a:effectLst/>
                <a:latin typeface="Calibri" panose="020F0502020204030204" pitchFamily="34" charset="0"/>
                <a:ea typeface="PMingLiU" panose="02020500000000000000" pitchFamily="18" charset="-120"/>
                <a:cs typeface="Calibri" panose="020F0502020204030204" pitchFamily="34" charset="0"/>
                <a:hlinkClick r:id="rId3"/>
              </a:rPr>
              <a:t>www.youtube.com/watch?v=rYYb7HmLvIM</a:t>
            </a:r>
            <a:endParaRPr lang="en-GB" sz="1800" dirty="0">
              <a:effectLst/>
              <a:latin typeface="Calibri" panose="020F0502020204030204" pitchFamily="34" charset="0"/>
              <a:ea typeface="PMingLiU" panose="02020500000000000000" pitchFamily="18" charset="-120"/>
              <a:cs typeface="Lucida Grande"/>
            </a:endParaRPr>
          </a:p>
        </p:txBody>
      </p:sp>
      <p:sp>
        <p:nvSpPr>
          <p:cNvPr id="8" name="Content Placeholder 2">
            <a:extLst>
              <a:ext uri="{FF2B5EF4-FFF2-40B4-BE49-F238E27FC236}">
                <a16:creationId xmlns:a16="http://schemas.microsoft.com/office/drawing/2014/main" id="{CA59DA42-AFBE-400D-8A88-9CAAC2ED35E8}"/>
              </a:ext>
            </a:extLst>
          </p:cNvPr>
          <p:cNvSpPr>
            <a:spLocks noGrp="1"/>
          </p:cNvSpPr>
          <p:nvPr>
            <p:ph idx="1"/>
          </p:nvPr>
        </p:nvSpPr>
        <p:spPr>
          <a:xfrm>
            <a:off x="838200" y="365125"/>
            <a:ext cx="10515600" cy="782856"/>
          </a:xfrm>
        </p:spPr>
        <p:txBody>
          <a:bodyPr>
            <a:normAutofit/>
          </a:bodyPr>
          <a:lstStyle/>
          <a:p>
            <a:pPr marL="0" indent="0">
              <a:buNone/>
            </a:pPr>
            <a:r>
              <a:rPr lang="en-US" sz="3000" b="1" dirty="0">
                <a:latin typeface="Calibri" panose="020F0502020204030204" pitchFamily="34" charset="0"/>
                <a:ea typeface="PMingLiU" panose="02020500000000000000" pitchFamily="18" charset="-120"/>
                <a:cs typeface="Calibri" panose="020F0502020204030204" pitchFamily="34" charset="0"/>
              </a:rPr>
              <a:t>10.</a:t>
            </a:r>
          </a:p>
          <a:p>
            <a:pPr marL="0" indent="0">
              <a:buNone/>
            </a:pPr>
            <a:endParaRPr lang="en-US" sz="3000" b="1"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endParaRPr lang="en-GB" sz="3000" dirty="0"/>
          </a:p>
          <a:p>
            <a:pPr marL="0" indent="0">
              <a:buNone/>
            </a:pPr>
            <a:endParaRPr lang="en-GB" sz="3000" dirty="0"/>
          </a:p>
        </p:txBody>
      </p:sp>
      <p:pic>
        <p:nvPicPr>
          <p:cNvPr id="2" name="Online Media 1" title="Monument to Jyvan Kyrla">
            <a:hlinkClick r:id="" action="ppaction://media"/>
            <a:extLst>
              <a:ext uri="{FF2B5EF4-FFF2-40B4-BE49-F238E27FC236}">
                <a16:creationId xmlns:a16="http://schemas.microsoft.com/office/drawing/2014/main" id="{C2822DDA-1DD2-452D-95D4-1845E3FD36C2}"/>
              </a:ext>
            </a:extLst>
          </p:cNvPr>
          <p:cNvPicPr>
            <a:picLocks noRot="1" noChangeAspect="1"/>
          </p:cNvPicPr>
          <p:nvPr>
            <a:videoFile r:link="rId1"/>
          </p:nvPr>
        </p:nvPicPr>
        <p:blipFill>
          <a:blip r:embed="rId4"/>
          <a:stretch>
            <a:fillRect/>
          </a:stretch>
        </p:blipFill>
        <p:spPr>
          <a:xfrm>
            <a:off x="3004457" y="911037"/>
            <a:ext cx="6183086" cy="4637315"/>
          </a:xfrm>
          <a:prstGeom prst="rect">
            <a:avLst/>
          </a:prstGeom>
        </p:spPr>
      </p:pic>
    </p:spTree>
    <p:extLst>
      <p:ext uri="{BB962C8B-B14F-4D97-AF65-F5344CB8AC3E}">
        <p14:creationId xmlns:p14="http://schemas.microsoft.com/office/powerpoint/2010/main" val="340473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FC7F12-A3B5-4356-A357-ADC03AAACEAA}"/>
              </a:ext>
            </a:extLst>
          </p:cNvPr>
          <p:cNvSpPr>
            <a:spLocks noGrp="1"/>
          </p:cNvSpPr>
          <p:nvPr>
            <p:ph type="ftr" sz="quarter" idx="11"/>
          </p:nvPr>
        </p:nvSpPr>
        <p:spPr/>
        <p:txBody>
          <a:bodyPr/>
          <a:lstStyle/>
          <a:p>
            <a:r>
              <a:rPr lang="en-US"/>
              <a:t>COPIUS – Introduction to Mari – Chapter 31</a:t>
            </a:r>
            <a:endParaRPr lang="en-GB"/>
          </a:p>
        </p:txBody>
      </p:sp>
      <p:sp>
        <p:nvSpPr>
          <p:cNvPr id="5" name="Slide Number Placeholder 4">
            <a:extLst>
              <a:ext uri="{FF2B5EF4-FFF2-40B4-BE49-F238E27FC236}">
                <a16:creationId xmlns:a16="http://schemas.microsoft.com/office/drawing/2014/main" id="{2A592764-6347-4C80-8AFB-D3A44A42ECCC}"/>
              </a:ext>
            </a:extLst>
          </p:cNvPr>
          <p:cNvSpPr>
            <a:spLocks noGrp="1"/>
          </p:cNvSpPr>
          <p:nvPr>
            <p:ph type="sldNum" sz="quarter" idx="12"/>
          </p:nvPr>
        </p:nvSpPr>
        <p:spPr/>
        <p:txBody>
          <a:bodyPr/>
          <a:lstStyle/>
          <a:p>
            <a:fld id="{055DE2CD-379D-4002-80ED-F7724F598CF3}" type="slidenum">
              <a:rPr lang="en-GB" smtClean="0"/>
              <a:t>33</a:t>
            </a:fld>
            <a:endParaRPr lang="en-GB"/>
          </a:p>
        </p:txBody>
      </p:sp>
      <p:pic>
        <p:nvPicPr>
          <p:cNvPr id="3" name="Picture 2">
            <a:extLst>
              <a:ext uri="{FF2B5EF4-FFF2-40B4-BE49-F238E27FC236}">
                <a16:creationId xmlns:a16="http://schemas.microsoft.com/office/drawing/2014/main" id="{7B4A6CD4-437B-4413-B8E1-A530F2A291ED}"/>
              </a:ext>
            </a:extLst>
          </p:cNvPr>
          <p:cNvPicPr>
            <a:picLocks noChangeAspect="1"/>
          </p:cNvPicPr>
          <p:nvPr/>
        </p:nvPicPr>
        <p:blipFill>
          <a:blip r:embed="rId2"/>
          <a:stretch>
            <a:fillRect/>
          </a:stretch>
        </p:blipFill>
        <p:spPr>
          <a:xfrm>
            <a:off x="2533650" y="661987"/>
            <a:ext cx="7124700" cy="5534025"/>
          </a:xfrm>
          <a:prstGeom prst="rect">
            <a:avLst/>
          </a:prstGeom>
        </p:spPr>
      </p:pic>
    </p:spTree>
    <p:extLst>
      <p:ext uri="{BB962C8B-B14F-4D97-AF65-F5344CB8AC3E}">
        <p14:creationId xmlns:p14="http://schemas.microsoft.com/office/powerpoint/2010/main" val="294511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Demonstrative forms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a:p>
        </p:txBody>
      </p:sp>
      <p:sp>
        <p:nvSpPr>
          <p:cNvPr id="23" name="TextBox 22">
            <a:extLst>
              <a:ext uri="{FF2B5EF4-FFF2-40B4-BE49-F238E27FC236}">
                <a16:creationId xmlns:a16="http://schemas.microsoft.com/office/drawing/2014/main" id="{245C2AF6-C405-49C7-86C6-EBF62AECC725}"/>
              </a:ext>
            </a:extLst>
          </p:cNvPr>
          <p:cNvSpPr txBox="1"/>
          <p:nvPr/>
        </p:nvSpPr>
        <p:spPr>
          <a:xfrm>
            <a:off x="934374" y="4822341"/>
            <a:ext cx="1486757" cy="1323439"/>
          </a:xfrm>
          <a:prstGeom prst="rect">
            <a:avLst/>
          </a:prstGeom>
          <a:noFill/>
        </p:spPr>
        <p:txBody>
          <a:bodyPr wrap="square">
            <a:spAutoFit/>
          </a:bodyPr>
          <a:lstStyle/>
          <a:p>
            <a:r>
              <a:rPr lang="en-GB" sz="8000" dirty="0"/>
              <a:t>🗣️</a:t>
            </a:r>
          </a:p>
        </p:txBody>
      </p:sp>
      <p:sp>
        <p:nvSpPr>
          <p:cNvPr id="24" name="TextBox 23">
            <a:extLst>
              <a:ext uri="{FF2B5EF4-FFF2-40B4-BE49-F238E27FC236}">
                <a16:creationId xmlns:a16="http://schemas.microsoft.com/office/drawing/2014/main" id="{E2B5B6D3-84C3-4E33-884E-920D056F7D7E}"/>
              </a:ext>
            </a:extLst>
          </p:cNvPr>
          <p:cNvSpPr txBox="1"/>
          <p:nvPr/>
        </p:nvSpPr>
        <p:spPr>
          <a:xfrm>
            <a:off x="7965730" y="1764033"/>
            <a:ext cx="1597980" cy="1323439"/>
          </a:xfrm>
          <a:prstGeom prst="rect">
            <a:avLst/>
          </a:prstGeom>
          <a:noFill/>
        </p:spPr>
        <p:txBody>
          <a:bodyPr wrap="square">
            <a:spAutoFit/>
          </a:bodyPr>
          <a:lstStyle/>
          <a:p>
            <a:pPr algn="ctr"/>
            <a:r>
              <a:rPr lang="en-GB" sz="8000" dirty="0"/>
              <a:t>💁</a:t>
            </a:r>
          </a:p>
        </p:txBody>
      </p:sp>
      <p:sp>
        <p:nvSpPr>
          <p:cNvPr id="27" name="TextBox 26">
            <a:extLst>
              <a:ext uri="{FF2B5EF4-FFF2-40B4-BE49-F238E27FC236}">
                <a16:creationId xmlns:a16="http://schemas.microsoft.com/office/drawing/2014/main" id="{3BBF0CCC-A915-4681-A933-45CF21821A17}"/>
              </a:ext>
            </a:extLst>
          </p:cNvPr>
          <p:cNvSpPr txBox="1"/>
          <p:nvPr/>
        </p:nvSpPr>
        <p:spPr>
          <a:xfrm>
            <a:off x="7426411" y="2770501"/>
            <a:ext cx="539319" cy="369332"/>
          </a:xfrm>
          <a:prstGeom prst="rect">
            <a:avLst/>
          </a:prstGeom>
          <a:noFill/>
        </p:spPr>
        <p:txBody>
          <a:bodyPr wrap="square">
            <a:spAutoFit/>
          </a:bodyPr>
          <a:lstStyle/>
          <a:p>
            <a:r>
              <a:rPr lang="en-GB" dirty="0"/>
              <a:t>🌻</a:t>
            </a:r>
          </a:p>
        </p:txBody>
      </p:sp>
      <p:sp>
        <p:nvSpPr>
          <p:cNvPr id="28" name="TextBox 27">
            <a:extLst>
              <a:ext uri="{FF2B5EF4-FFF2-40B4-BE49-F238E27FC236}">
                <a16:creationId xmlns:a16="http://schemas.microsoft.com/office/drawing/2014/main" id="{F283E877-C1A4-48C3-8930-0576E88137A3}"/>
              </a:ext>
            </a:extLst>
          </p:cNvPr>
          <p:cNvSpPr txBox="1"/>
          <p:nvPr/>
        </p:nvSpPr>
        <p:spPr>
          <a:xfrm>
            <a:off x="1994756" y="5710489"/>
            <a:ext cx="539319" cy="369332"/>
          </a:xfrm>
          <a:prstGeom prst="rect">
            <a:avLst/>
          </a:prstGeom>
          <a:noFill/>
        </p:spPr>
        <p:txBody>
          <a:bodyPr wrap="square">
            <a:spAutoFit/>
          </a:bodyPr>
          <a:lstStyle/>
          <a:p>
            <a:r>
              <a:rPr lang="en-GB" dirty="0"/>
              <a:t>🌺</a:t>
            </a:r>
          </a:p>
        </p:txBody>
      </p:sp>
      <p:sp>
        <p:nvSpPr>
          <p:cNvPr id="30" name="TextBox 29">
            <a:extLst>
              <a:ext uri="{FF2B5EF4-FFF2-40B4-BE49-F238E27FC236}">
                <a16:creationId xmlns:a16="http://schemas.microsoft.com/office/drawing/2014/main" id="{83629371-E3CF-4943-AE75-6C5DF7B8C74F}"/>
              </a:ext>
            </a:extLst>
          </p:cNvPr>
          <p:cNvSpPr txBox="1"/>
          <p:nvPr/>
        </p:nvSpPr>
        <p:spPr>
          <a:xfrm>
            <a:off x="7426410" y="3139833"/>
            <a:ext cx="3927390" cy="1477328"/>
          </a:xfrm>
          <a:prstGeom prst="rect">
            <a:avLst/>
          </a:prstGeom>
          <a:noFill/>
        </p:spPr>
        <p:txBody>
          <a:bodyPr wrap="square">
            <a:spAutoFit/>
          </a:bodyPr>
          <a:lstStyle/>
          <a:p>
            <a:r>
              <a:rPr lang="en-US" sz="1800" dirty="0" err="1">
                <a:effectLst/>
                <a:latin typeface="Calibri" panose="020F0502020204030204" pitchFamily="34" charset="0"/>
                <a:ea typeface="PMingLiU" panose="02020500000000000000" pitchFamily="18" charset="-120"/>
              </a:rPr>
              <a:t>т</a:t>
            </a:r>
            <a:r>
              <a:rPr lang="en-US" b="1" dirty="0" err="1">
                <a:latin typeface="Calibri" panose="020F0502020204030204" pitchFamily="34" charset="0"/>
                <a:ea typeface="PMingLiU" panose="02020500000000000000" pitchFamily="18" charset="-120"/>
              </a:rPr>
              <a:t>у</a:t>
            </a:r>
            <a:r>
              <a:rPr lang="en-US" sz="1800" dirty="0" err="1">
                <a:effectLst/>
                <a:latin typeface="Calibri" panose="020F0502020204030204" pitchFamily="34" charset="0"/>
                <a:ea typeface="PMingLiU" panose="02020500000000000000" pitchFamily="18" charset="-120"/>
              </a:rPr>
              <a:t>до</a:t>
            </a:r>
            <a:endParaRPr lang="en-US" sz="1800" dirty="0">
              <a:effectLst/>
              <a:latin typeface="Calibri" panose="020F0502020204030204" pitchFamily="34" charset="0"/>
              <a:ea typeface="PMingLiU" panose="02020500000000000000" pitchFamily="18" charset="-120"/>
            </a:endParaRPr>
          </a:p>
          <a:p>
            <a:r>
              <a:rPr lang="en-GB" dirty="0" err="1"/>
              <a:t>т</a:t>
            </a:r>
            <a:r>
              <a:rPr lang="en-GB" b="1" dirty="0" err="1"/>
              <a:t>у</a:t>
            </a:r>
            <a:r>
              <a:rPr lang="en-GB" dirty="0" err="1"/>
              <a:t>до</a:t>
            </a:r>
            <a:r>
              <a:rPr lang="en-GB" dirty="0"/>
              <a:t> </a:t>
            </a:r>
            <a:r>
              <a:rPr lang="en-GB" dirty="0" err="1"/>
              <a:t>пел</a:t>
            </a:r>
            <a:r>
              <a:rPr lang="en-GB" b="1" dirty="0" err="1"/>
              <a:t>е</a:t>
            </a:r>
            <a:r>
              <a:rPr lang="en-GB" dirty="0" err="1"/>
              <a:t>дыш</a:t>
            </a:r>
            <a:r>
              <a:rPr lang="en-GB" dirty="0"/>
              <a:t> ~ </a:t>
            </a:r>
            <a:r>
              <a:rPr lang="en-GB" dirty="0" err="1"/>
              <a:t>ту</a:t>
            </a:r>
            <a:r>
              <a:rPr lang="en-GB" dirty="0"/>
              <a:t> </a:t>
            </a:r>
            <a:r>
              <a:rPr lang="en-GB" dirty="0" err="1"/>
              <a:t>пел</a:t>
            </a:r>
            <a:r>
              <a:rPr lang="en-GB" b="1" dirty="0" err="1"/>
              <a:t>е</a:t>
            </a:r>
            <a:r>
              <a:rPr lang="en-GB" dirty="0" err="1"/>
              <a:t>дыш</a:t>
            </a:r>
            <a:endParaRPr lang="en-GB" dirty="0"/>
          </a:p>
          <a:p>
            <a:r>
              <a:rPr lang="en-GB" dirty="0"/>
              <a:t>	&gt;</a:t>
            </a:r>
            <a:r>
              <a:rPr lang="mi-NZ" dirty="0"/>
              <a:t> Demonstrative stem ту-</a:t>
            </a:r>
            <a:r>
              <a:rPr lang="en-GB" dirty="0"/>
              <a:t> </a:t>
            </a:r>
          </a:p>
          <a:p>
            <a:r>
              <a:rPr lang="en-GB" dirty="0" err="1"/>
              <a:t>Пел</a:t>
            </a:r>
            <a:r>
              <a:rPr lang="en-GB" b="1" dirty="0" err="1"/>
              <a:t>е</a:t>
            </a:r>
            <a:r>
              <a:rPr lang="en-GB" dirty="0" err="1"/>
              <a:t>дыш</a:t>
            </a:r>
            <a:r>
              <a:rPr lang="en-GB" dirty="0"/>
              <a:t> </a:t>
            </a:r>
            <a:r>
              <a:rPr lang="en-GB" dirty="0" err="1"/>
              <a:t>т</a:t>
            </a:r>
            <a:r>
              <a:rPr lang="en-GB" b="1" dirty="0" err="1"/>
              <a:t>у</a:t>
            </a:r>
            <a:r>
              <a:rPr lang="en-GB" dirty="0" err="1"/>
              <a:t>што</a:t>
            </a:r>
            <a:r>
              <a:rPr lang="en-GB" dirty="0"/>
              <a:t>.</a:t>
            </a:r>
          </a:p>
          <a:p>
            <a:r>
              <a:rPr lang="en-GB" dirty="0"/>
              <a:t>…</a:t>
            </a:r>
          </a:p>
        </p:txBody>
      </p:sp>
      <p:cxnSp>
        <p:nvCxnSpPr>
          <p:cNvPr id="37" name="Straight Connector 36">
            <a:extLst>
              <a:ext uri="{FF2B5EF4-FFF2-40B4-BE49-F238E27FC236}">
                <a16:creationId xmlns:a16="http://schemas.microsoft.com/office/drawing/2014/main" id="{066F5467-9CB1-4C7D-873F-A991E008B68B}"/>
              </a:ext>
            </a:extLst>
          </p:cNvPr>
          <p:cNvCxnSpPr/>
          <p:nvPr/>
        </p:nvCxnSpPr>
        <p:spPr>
          <a:xfrm>
            <a:off x="2290439" y="1890944"/>
            <a:ext cx="6072374" cy="4188877"/>
          </a:xfrm>
          <a:prstGeom prst="line">
            <a:avLst/>
          </a:prstGeom>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EEBBD426-5B2A-431B-8628-AECB0B2A968A}"/>
              </a:ext>
            </a:extLst>
          </p:cNvPr>
          <p:cNvSpPr txBox="1"/>
          <p:nvPr/>
        </p:nvSpPr>
        <p:spPr>
          <a:xfrm>
            <a:off x="4390224" y="1890944"/>
            <a:ext cx="936402" cy="369332"/>
          </a:xfrm>
          <a:prstGeom prst="rect">
            <a:avLst/>
          </a:prstGeom>
          <a:noFill/>
        </p:spPr>
        <p:txBody>
          <a:bodyPr wrap="square">
            <a:spAutoFit/>
          </a:bodyPr>
          <a:lstStyle/>
          <a:p>
            <a:r>
              <a:rPr lang="en-US" u="sng" dirty="0">
                <a:latin typeface="Calibri" panose="020F0502020204030204" pitchFamily="34" charset="0"/>
                <a:ea typeface="PMingLiU" panose="02020500000000000000" pitchFamily="18" charset="-120"/>
              </a:rPr>
              <a:t>Distal</a:t>
            </a:r>
            <a:endParaRPr lang="en-GB" u="sng" dirty="0"/>
          </a:p>
        </p:txBody>
      </p:sp>
      <p:sp>
        <p:nvSpPr>
          <p:cNvPr id="39" name="TextBox 38">
            <a:extLst>
              <a:ext uri="{FF2B5EF4-FFF2-40B4-BE49-F238E27FC236}">
                <a16:creationId xmlns:a16="http://schemas.microsoft.com/office/drawing/2014/main" id="{A0F23296-714E-4BFB-A4AC-14F2F038496F}"/>
              </a:ext>
            </a:extLst>
          </p:cNvPr>
          <p:cNvSpPr txBox="1"/>
          <p:nvPr/>
        </p:nvSpPr>
        <p:spPr>
          <a:xfrm>
            <a:off x="1952930" y="3174125"/>
            <a:ext cx="1109866" cy="369332"/>
          </a:xfrm>
          <a:prstGeom prst="rect">
            <a:avLst/>
          </a:prstGeom>
          <a:noFill/>
        </p:spPr>
        <p:txBody>
          <a:bodyPr wrap="square">
            <a:spAutoFit/>
          </a:bodyPr>
          <a:lstStyle/>
          <a:p>
            <a:r>
              <a:rPr lang="en-US" u="sng" dirty="0">
                <a:latin typeface="Calibri" panose="020F0502020204030204" pitchFamily="34" charset="0"/>
                <a:ea typeface="PMingLiU" panose="02020500000000000000" pitchFamily="18" charset="-120"/>
              </a:rPr>
              <a:t>Proximal</a:t>
            </a:r>
            <a:endParaRPr lang="en-GB" u="sng" dirty="0"/>
          </a:p>
        </p:txBody>
      </p:sp>
      <p:sp>
        <p:nvSpPr>
          <p:cNvPr id="40" name="TextBox 39">
            <a:extLst>
              <a:ext uri="{FF2B5EF4-FFF2-40B4-BE49-F238E27FC236}">
                <a16:creationId xmlns:a16="http://schemas.microsoft.com/office/drawing/2014/main" id="{9D303FF7-2455-4BC9-BA8C-CF366869BB59}"/>
              </a:ext>
            </a:extLst>
          </p:cNvPr>
          <p:cNvSpPr txBox="1"/>
          <p:nvPr/>
        </p:nvSpPr>
        <p:spPr>
          <a:xfrm>
            <a:off x="2534075" y="5019329"/>
            <a:ext cx="3927390" cy="1477328"/>
          </a:xfrm>
          <a:prstGeom prst="rect">
            <a:avLst/>
          </a:prstGeom>
          <a:noFill/>
        </p:spPr>
        <p:txBody>
          <a:bodyPr wrap="square">
            <a:spAutoFit/>
          </a:bodyPr>
          <a:lstStyle/>
          <a:p>
            <a:r>
              <a:rPr lang="en-US" sz="1800" dirty="0" err="1">
                <a:effectLst/>
                <a:latin typeface="Calibri" panose="020F0502020204030204" pitchFamily="34" charset="0"/>
                <a:ea typeface="PMingLiU" panose="02020500000000000000" pitchFamily="18" charset="-120"/>
              </a:rPr>
              <a:t>т</a:t>
            </a:r>
            <a:r>
              <a:rPr lang="en-US" b="1" dirty="0" err="1">
                <a:latin typeface="Calibri" panose="020F0502020204030204" pitchFamily="34" charset="0"/>
                <a:ea typeface="PMingLiU" panose="02020500000000000000" pitchFamily="18" charset="-120"/>
              </a:rPr>
              <a:t>и</a:t>
            </a:r>
            <a:r>
              <a:rPr lang="en-US" sz="1800" dirty="0" err="1">
                <a:effectLst/>
                <a:latin typeface="Calibri" panose="020F0502020204030204" pitchFamily="34" charset="0"/>
                <a:ea typeface="PMingLiU" panose="02020500000000000000" pitchFamily="18" charset="-120"/>
              </a:rPr>
              <a:t>де</a:t>
            </a:r>
            <a:endParaRPr lang="en-US" sz="1800" dirty="0">
              <a:effectLst/>
              <a:latin typeface="Calibri" panose="020F0502020204030204" pitchFamily="34" charset="0"/>
              <a:ea typeface="PMingLiU" panose="02020500000000000000" pitchFamily="18" charset="-120"/>
            </a:endParaRPr>
          </a:p>
          <a:p>
            <a:r>
              <a:rPr lang="en-GB" dirty="0" err="1"/>
              <a:t>т</a:t>
            </a:r>
            <a:r>
              <a:rPr lang="en-GB" b="1" dirty="0" err="1"/>
              <a:t>и</a:t>
            </a:r>
            <a:r>
              <a:rPr lang="en-GB" dirty="0" err="1"/>
              <a:t>де</a:t>
            </a:r>
            <a:r>
              <a:rPr lang="en-GB" dirty="0"/>
              <a:t> </a:t>
            </a:r>
            <a:r>
              <a:rPr lang="en-GB" dirty="0" err="1"/>
              <a:t>пел</a:t>
            </a:r>
            <a:r>
              <a:rPr lang="en-GB" b="1" dirty="0" err="1"/>
              <a:t>е</a:t>
            </a:r>
            <a:r>
              <a:rPr lang="en-GB" dirty="0" err="1"/>
              <a:t>дыш</a:t>
            </a:r>
            <a:r>
              <a:rPr lang="en-GB" dirty="0"/>
              <a:t> ~ </a:t>
            </a:r>
            <a:r>
              <a:rPr lang="en-GB" dirty="0" err="1"/>
              <a:t>ты</a:t>
            </a:r>
            <a:r>
              <a:rPr lang="en-GB" dirty="0"/>
              <a:t> </a:t>
            </a:r>
            <a:r>
              <a:rPr lang="en-GB" dirty="0" err="1"/>
              <a:t>пел</a:t>
            </a:r>
            <a:r>
              <a:rPr lang="en-GB" b="1" dirty="0" err="1"/>
              <a:t>е</a:t>
            </a:r>
            <a:r>
              <a:rPr lang="en-GB" dirty="0" err="1"/>
              <a:t>дыш</a:t>
            </a:r>
            <a:endParaRPr lang="en-GB" dirty="0"/>
          </a:p>
          <a:p>
            <a:r>
              <a:rPr lang="en-GB" dirty="0"/>
              <a:t>	&gt;</a:t>
            </a:r>
            <a:r>
              <a:rPr lang="mi-NZ" dirty="0"/>
              <a:t> Demonstrative stem ты-</a:t>
            </a:r>
            <a:r>
              <a:rPr lang="en-GB" dirty="0"/>
              <a:t> </a:t>
            </a:r>
          </a:p>
          <a:p>
            <a:r>
              <a:rPr lang="en-GB" dirty="0" err="1"/>
              <a:t>Пел</a:t>
            </a:r>
            <a:r>
              <a:rPr lang="en-GB" b="1" dirty="0" err="1"/>
              <a:t>е</a:t>
            </a:r>
            <a:r>
              <a:rPr lang="en-GB" dirty="0" err="1"/>
              <a:t>дыш</a:t>
            </a:r>
            <a:r>
              <a:rPr lang="en-GB" dirty="0"/>
              <a:t> </a:t>
            </a:r>
            <a:r>
              <a:rPr lang="en-GB" dirty="0" err="1"/>
              <a:t>т</a:t>
            </a:r>
            <a:r>
              <a:rPr lang="en-GB" b="1" dirty="0" err="1"/>
              <a:t>ы</a:t>
            </a:r>
            <a:r>
              <a:rPr lang="en-GB" dirty="0" err="1"/>
              <a:t>ште</a:t>
            </a:r>
            <a:r>
              <a:rPr lang="en-GB" dirty="0"/>
              <a:t>.</a:t>
            </a:r>
          </a:p>
          <a:p>
            <a:r>
              <a:rPr lang="en-GB" dirty="0"/>
              <a:t>…</a:t>
            </a:r>
          </a:p>
        </p:txBody>
      </p:sp>
      <p:sp>
        <p:nvSpPr>
          <p:cNvPr id="15" name="TextBox 14">
            <a:extLst>
              <a:ext uri="{FF2B5EF4-FFF2-40B4-BE49-F238E27FC236}">
                <a16:creationId xmlns:a16="http://schemas.microsoft.com/office/drawing/2014/main" id="{E1C1DF9B-EC8B-4A65-B5F2-6BB8D098F0C2}"/>
              </a:ext>
            </a:extLst>
          </p:cNvPr>
          <p:cNvSpPr txBox="1"/>
          <p:nvPr/>
        </p:nvSpPr>
        <p:spPr>
          <a:xfrm>
            <a:off x="9324488" y="5627020"/>
            <a:ext cx="1745512" cy="923330"/>
          </a:xfrm>
          <a:prstGeom prst="rect">
            <a:avLst/>
          </a:prstGeom>
          <a:noFill/>
        </p:spPr>
        <p:txBody>
          <a:bodyPr wrap="square">
            <a:spAutoFit/>
          </a:bodyPr>
          <a:lstStyle/>
          <a:p>
            <a:r>
              <a:rPr lang="en-US" u="sng" dirty="0">
                <a:latin typeface="Calibri" panose="020F0502020204030204" pitchFamily="34" charset="0"/>
                <a:ea typeface="PMingLiU" panose="02020500000000000000" pitchFamily="18" charset="-120"/>
              </a:rPr>
              <a:t>Interrogative:</a:t>
            </a:r>
            <a:endParaRPr lang="en-US" sz="1800" u="sng" dirty="0">
              <a:effectLst/>
              <a:latin typeface="Calibri" panose="020F0502020204030204" pitchFamily="34" charset="0"/>
              <a:ea typeface="PMingLiU" panose="02020500000000000000" pitchFamily="18" charset="-120"/>
            </a:endParaRPr>
          </a:p>
          <a:p>
            <a:r>
              <a:rPr lang="en-US" sz="1800" dirty="0" err="1">
                <a:effectLst/>
                <a:latin typeface="Calibri" panose="020F0502020204030204" pitchFamily="34" charset="0"/>
                <a:ea typeface="PMingLiU" panose="02020500000000000000" pitchFamily="18" charset="-120"/>
              </a:rPr>
              <a:t>К</a:t>
            </a:r>
            <a:r>
              <a:rPr lang="en-US" sz="1800" b="1" dirty="0" err="1">
                <a:effectLst/>
                <a:latin typeface="Calibri" panose="020F0502020204030204" pitchFamily="34" charset="0"/>
                <a:ea typeface="PMingLiU" panose="02020500000000000000" pitchFamily="18" charset="-120"/>
              </a:rPr>
              <a:t>у</a:t>
            </a:r>
            <a:r>
              <a:rPr lang="en-US" sz="1800" dirty="0" err="1">
                <a:effectLst/>
                <a:latin typeface="Calibri" panose="020F0502020204030204" pitchFamily="34" charset="0"/>
                <a:ea typeface="PMingLiU" panose="02020500000000000000" pitchFamily="18" charset="-120"/>
              </a:rPr>
              <a:t>до</a:t>
            </a:r>
            <a:r>
              <a:rPr lang="en-US" sz="1800" dirty="0">
                <a:effectLst/>
                <a:latin typeface="Calibri" panose="020F0502020204030204" pitchFamily="34" charset="0"/>
                <a:ea typeface="PMingLiU" panose="02020500000000000000" pitchFamily="18" charset="-120"/>
              </a:rPr>
              <a:t>?</a:t>
            </a:r>
          </a:p>
          <a:p>
            <a:r>
              <a:rPr lang="en-US" dirty="0" err="1">
                <a:latin typeface="Calibri" panose="020F0502020204030204" pitchFamily="34" charset="0"/>
                <a:ea typeface="PMingLiU" panose="02020500000000000000" pitchFamily="18" charset="-120"/>
              </a:rPr>
              <a:t>К</a:t>
            </a:r>
            <a:r>
              <a:rPr lang="en-US" b="1" dirty="0" err="1">
                <a:latin typeface="Calibri" panose="020F0502020204030204" pitchFamily="34" charset="0"/>
                <a:ea typeface="PMingLiU" panose="02020500000000000000" pitchFamily="18" charset="-120"/>
              </a:rPr>
              <a:t>у</a:t>
            </a:r>
            <a:r>
              <a:rPr lang="en-US" dirty="0" err="1">
                <a:latin typeface="Calibri" panose="020F0502020204030204" pitchFamily="34" charset="0"/>
                <a:ea typeface="PMingLiU" panose="02020500000000000000" pitchFamily="18" charset="-120"/>
              </a:rPr>
              <a:t>до</a:t>
            </a:r>
            <a:r>
              <a:rPr lang="en-US" dirty="0">
                <a:latin typeface="Calibri" panose="020F0502020204030204" pitchFamily="34" charset="0"/>
                <a:ea typeface="PMingLiU" panose="02020500000000000000" pitchFamily="18" charset="-120"/>
              </a:rPr>
              <a:t> </a:t>
            </a:r>
            <a:r>
              <a:rPr lang="en-US" dirty="0" err="1">
                <a:latin typeface="Calibri" panose="020F0502020204030204" pitchFamily="34" charset="0"/>
                <a:ea typeface="PMingLiU" panose="02020500000000000000" pitchFamily="18" charset="-120"/>
              </a:rPr>
              <a:t>пелед</a:t>
            </a:r>
            <a:r>
              <a:rPr lang="en-US" b="1" dirty="0" err="1">
                <a:latin typeface="Calibri" panose="020F0502020204030204" pitchFamily="34" charset="0"/>
                <a:ea typeface="PMingLiU" panose="02020500000000000000" pitchFamily="18" charset="-120"/>
              </a:rPr>
              <a:t>ы</a:t>
            </a:r>
            <a:r>
              <a:rPr lang="en-US" dirty="0" err="1">
                <a:latin typeface="Calibri" panose="020F0502020204030204" pitchFamily="34" charset="0"/>
                <a:ea typeface="PMingLiU" panose="02020500000000000000" pitchFamily="18" charset="-120"/>
              </a:rPr>
              <a:t>ш</a:t>
            </a:r>
            <a:r>
              <a:rPr lang="en-US" dirty="0">
                <a:latin typeface="Calibri" panose="020F0502020204030204" pitchFamily="34" charset="0"/>
                <a:ea typeface="PMingLiU" panose="02020500000000000000" pitchFamily="18" charset="-120"/>
              </a:rPr>
              <a:t>?</a:t>
            </a:r>
            <a:endParaRPr lang="en-GB" dirty="0"/>
          </a:p>
        </p:txBody>
      </p:sp>
    </p:spTree>
    <p:extLst>
      <p:ext uri="{BB962C8B-B14F-4D97-AF65-F5344CB8AC3E}">
        <p14:creationId xmlns:p14="http://schemas.microsoft.com/office/powerpoint/2010/main" val="91415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8" grpId="0"/>
      <p:bldP spid="39"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1–2. </a:t>
            </a:r>
            <a:r>
              <a:rPr lang="en-GB" sz="3600" u="sng" dirty="0">
                <a:latin typeface="Calibri" panose="020F0502020204030204" pitchFamily="34" charset="0"/>
                <a:ea typeface="Times New Roman" panose="02020603050405020304" pitchFamily="18" charset="0"/>
                <a:cs typeface="Calibri" panose="020F0502020204030204" pitchFamily="34" charset="0"/>
              </a:rPr>
              <a:t>Demonstrative forms</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sp>
        <p:nvSpPr>
          <p:cNvPr id="23" name="TextBox 22">
            <a:extLst>
              <a:ext uri="{FF2B5EF4-FFF2-40B4-BE49-F238E27FC236}">
                <a16:creationId xmlns:a16="http://schemas.microsoft.com/office/drawing/2014/main" id="{245C2AF6-C405-49C7-86C6-EBF62AECC725}"/>
              </a:ext>
            </a:extLst>
          </p:cNvPr>
          <p:cNvSpPr txBox="1"/>
          <p:nvPr/>
        </p:nvSpPr>
        <p:spPr>
          <a:xfrm>
            <a:off x="934374" y="4822341"/>
            <a:ext cx="1486757" cy="1323439"/>
          </a:xfrm>
          <a:prstGeom prst="rect">
            <a:avLst/>
          </a:prstGeom>
          <a:noFill/>
        </p:spPr>
        <p:txBody>
          <a:bodyPr wrap="square">
            <a:spAutoFit/>
          </a:bodyPr>
          <a:lstStyle/>
          <a:p>
            <a:r>
              <a:rPr lang="en-GB" sz="8000" dirty="0"/>
              <a:t>🗣️</a:t>
            </a:r>
          </a:p>
        </p:txBody>
      </p:sp>
      <p:sp>
        <p:nvSpPr>
          <p:cNvPr id="24" name="TextBox 23">
            <a:extLst>
              <a:ext uri="{FF2B5EF4-FFF2-40B4-BE49-F238E27FC236}">
                <a16:creationId xmlns:a16="http://schemas.microsoft.com/office/drawing/2014/main" id="{E2B5B6D3-84C3-4E33-884E-920D056F7D7E}"/>
              </a:ext>
            </a:extLst>
          </p:cNvPr>
          <p:cNvSpPr txBox="1"/>
          <p:nvPr/>
        </p:nvSpPr>
        <p:spPr>
          <a:xfrm>
            <a:off x="7965730" y="1764033"/>
            <a:ext cx="1597980" cy="1323439"/>
          </a:xfrm>
          <a:prstGeom prst="rect">
            <a:avLst/>
          </a:prstGeom>
          <a:noFill/>
        </p:spPr>
        <p:txBody>
          <a:bodyPr wrap="square">
            <a:spAutoFit/>
          </a:bodyPr>
          <a:lstStyle/>
          <a:p>
            <a:pPr algn="ctr"/>
            <a:r>
              <a:rPr lang="en-GB" sz="8000" dirty="0"/>
              <a:t>💁</a:t>
            </a:r>
          </a:p>
        </p:txBody>
      </p:sp>
      <p:sp>
        <p:nvSpPr>
          <p:cNvPr id="27" name="TextBox 26">
            <a:extLst>
              <a:ext uri="{FF2B5EF4-FFF2-40B4-BE49-F238E27FC236}">
                <a16:creationId xmlns:a16="http://schemas.microsoft.com/office/drawing/2014/main" id="{3BBF0CCC-A915-4681-A933-45CF21821A17}"/>
              </a:ext>
            </a:extLst>
          </p:cNvPr>
          <p:cNvSpPr txBox="1"/>
          <p:nvPr/>
        </p:nvSpPr>
        <p:spPr>
          <a:xfrm>
            <a:off x="7426411" y="2770501"/>
            <a:ext cx="936402" cy="646331"/>
          </a:xfrm>
          <a:prstGeom prst="rect">
            <a:avLst/>
          </a:prstGeom>
          <a:noFill/>
        </p:spPr>
        <p:txBody>
          <a:bodyPr wrap="square">
            <a:spAutoFit/>
          </a:bodyPr>
          <a:lstStyle/>
          <a:p>
            <a:r>
              <a:rPr lang="en-GB" dirty="0"/>
              <a:t>🌻🌻</a:t>
            </a:r>
          </a:p>
          <a:p>
            <a:endParaRPr lang="en-GB" dirty="0"/>
          </a:p>
        </p:txBody>
      </p:sp>
      <p:sp>
        <p:nvSpPr>
          <p:cNvPr id="28" name="TextBox 27">
            <a:extLst>
              <a:ext uri="{FF2B5EF4-FFF2-40B4-BE49-F238E27FC236}">
                <a16:creationId xmlns:a16="http://schemas.microsoft.com/office/drawing/2014/main" id="{F283E877-C1A4-48C3-8930-0576E88137A3}"/>
              </a:ext>
            </a:extLst>
          </p:cNvPr>
          <p:cNvSpPr txBox="1"/>
          <p:nvPr/>
        </p:nvSpPr>
        <p:spPr>
          <a:xfrm>
            <a:off x="1994756" y="5710489"/>
            <a:ext cx="883575" cy="646331"/>
          </a:xfrm>
          <a:prstGeom prst="rect">
            <a:avLst/>
          </a:prstGeom>
          <a:noFill/>
        </p:spPr>
        <p:txBody>
          <a:bodyPr wrap="square">
            <a:spAutoFit/>
          </a:bodyPr>
          <a:lstStyle/>
          <a:p>
            <a:r>
              <a:rPr lang="en-GB" dirty="0"/>
              <a:t>🌺🌺</a:t>
            </a:r>
          </a:p>
          <a:p>
            <a:endParaRPr lang="en-GB" dirty="0"/>
          </a:p>
        </p:txBody>
      </p:sp>
      <p:sp>
        <p:nvSpPr>
          <p:cNvPr id="30" name="TextBox 29">
            <a:extLst>
              <a:ext uri="{FF2B5EF4-FFF2-40B4-BE49-F238E27FC236}">
                <a16:creationId xmlns:a16="http://schemas.microsoft.com/office/drawing/2014/main" id="{83629371-E3CF-4943-AE75-6C5DF7B8C74F}"/>
              </a:ext>
            </a:extLst>
          </p:cNvPr>
          <p:cNvSpPr txBox="1"/>
          <p:nvPr/>
        </p:nvSpPr>
        <p:spPr>
          <a:xfrm>
            <a:off x="7426409" y="3139833"/>
            <a:ext cx="4220645" cy="646331"/>
          </a:xfrm>
          <a:prstGeom prst="rect">
            <a:avLst/>
          </a:prstGeom>
          <a:noFill/>
        </p:spPr>
        <p:txBody>
          <a:bodyPr wrap="square">
            <a:spAutoFit/>
          </a:bodyPr>
          <a:lstStyle/>
          <a:p>
            <a:r>
              <a:rPr lang="en-US" dirty="0" err="1">
                <a:latin typeface="Calibri" panose="020F0502020204030204" pitchFamily="34" charset="0"/>
                <a:ea typeface="PMingLiU" panose="02020500000000000000" pitchFamily="18" charset="-120"/>
              </a:rPr>
              <a:t>н</a:t>
            </a:r>
            <a:r>
              <a:rPr lang="en-US" b="1" dirty="0" err="1">
                <a:latin typeface="Calibri" panose="020F0502020204030204" pitchFamily="34" charset="0"/>
                <a:ea typeface="PMingLiU" panose="02020500000000000000" pitchFamily="18" charset="-120"/>
              </a:rPr>
              <a:t>у</a:t>
            </a:r>
            <a:r>
              <a:rPr lang="en-US" sz="1800" dirty="0" err="1">
                <a:effectLst/>
                <a:latin typeface="Calibri" panose="020F0502020204030204" pitchFamily="34" charset="0"/>
                <a:ea typeface="PMingLiU" panose="02020500000000000000" pitchFamily="18" charset="-120"/>
              </a:rPr>
              <a:t>но</a:t>
            </a:r>
            <a:endParaRPr lang="en-US" sz="1800" dirty="0">
              <a:effectLst/>
              <a:latin typeface="Calibri" panose="020F0502020204030204" pitchFamily="34" charset="0"/>
              <a:ea typeface="PMingLiU" panose="02020500000000000000" pitchFamily="18" charset="-120"/>
            </a:endParaRPr>
          </a:p>
          <a:p>
            <a:r>
              <a:rPr lang="en-GB" dirty="0" err="1">
                <a:solidFill>
                  <a:srgbClr val="FF0000"/>
                </a:solidFill>
              </a:rPr>
              <a:t>т</a:t>
            </a:r>
            <a:r>
              <a:rPr lang="en-GB" b="1" dirty="0" err="1">
                <a:solidFill>
                  <a:srgbClr val="FF0000"/>
                </a:solidFill>
              </a:rPr>
              <a:t>у</a:t>
            </a:r>
            <a:r>
              <a:rPr lang="en-GB" dirty="0" err="1">
                <a:solidFill>
                  <a:srgbClr val="FF0000"/>
                </a:solidFill>
              </a:rPr>
              <a:t>до</a:t>
            </a:r>
            <a:r>
              <a:rPr lang="en-GB" dirty="0">
                <a:solidFill>
                  <a:srgbClr val="FF0000"/>
                </a:solidFill>
              </a:rPr>
              <a:t> </a:t>
            </a:r>
            <a:r>
              <a:rPr lang="en-GB" dirty="0" err="1">
                <a:solidFill>
                  <a:srgbClr val="FF0000"/>
                </a:solidFill>
              </a:rPr>
              <a:t>пел</a:t>
            </a:r>
            <a:r>
              <a:rPr lang="en-GB" b="1" dirty="0" err="1">
                <a:solidFill>
                  <a:srgbClr val="FF0000"/>
                </a:solidFill>
              </a:rPr>
              <a:t>е</a:t>
            </a:r>
            <a:r>
              <a:rPr lang="en-GB" dirty="0" err="1">
                <a:solidFill>
                  <a:srgbClr val="FF0000"/>
                </a:solidFill>
              </a:rPr>
              <a:t>дыш-влак</a:t>
            </a:r>
            <a:r>
              <a:rPr lang="en-GB" dirty="0">
                <a:solidFill>
                  <a:srgbClr val="FF0000"/>
                </a:solidFill>
              </a:rPr>
              <a:t> ~ </a:t>
            </a:r>
            <a:r>
              <a:rPr lang="en-GB" dirty="0" err="1">
                <a:solidFill>
                  <a:srgbClr val="FF0000"/>
                </a:solidFill>
              </a:rPr>
              <a:t>ту</a:t>
            </a:r>
            <a:r>
              <a:rPr lang="en-GB" dirty="0">
                <a:solidFill>
                  <a:srgbClr val="FF0000"/>
                </a:solidFill>
              </a:rPr>
              <a:t> </a:t>
            </a:r>
            <a:r>
              <a:rPr lang="en-GB" dirty="0" err="1">
                <a:solidFill>
                  <a:srgbClr val="FF0000"/>
                </a:solidFill>
              </a:rPr>
              <a:t>пел</a:t>
            </a:r>
            <a:r>
              <a:rPr lang="en-GB" b="1" dirty="0" err="1">
                <a:solidFill>
                  <a:srgbClr val="FF0000"/>
                </a:solidFill>
              </a:rPr>
              <a:t>е</a:t>
            </a:r>
            <a:r>
              <a:rPr lang="en-GB" dirty="0" err="1">
                <a:solidFill>
                  <a:srgbClr val="FF0000"/>
                </a:solidFill>
              </a:rPr>
              <a:t>дыш-влак</a:t>
            </a:r>
            <a:endParaRPr lang="en-GB" dirty="0">
              <a:solidFill>
                <a:srgbClr val="FF0000"/>
              </a:solidFill>
            </a:endParaRPr>
          </a:p>
        </p:txBody>
      </p:sp>
      <p:cxnSp>
        <p:nvCxnSpPr>
          <p:cNvPr id="37" name="Straight Connector 36">
            <a:extLst>
              <a:ext uri="{FF2B5EF4-FFF2-40B4-BE49-F238E27FC236}">
                <a16:creationId xmlns:a16="http://schemas.microsoft.com/office/drawing/2014/main" id="{066F5467-9CB1-4C7D-873F-A991E008B68B}"/>
              </a:ext>
            </a:extLst>
          </p:cNvPr>
          <p:cNvCxnSpPr/>
          <p:nvPr/>
        </p:nvCxnSpPr>
        <p:spPr>
          <a:xfrm>
            <a:off x="2290439" y="1890944"/>
            <a:ext cx="6072374" cy="4188877"/>
          </a:xfrm>
          <a:prstGeom prst="line">
            <a:avLst/>
          </a:prstGeom>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EEBBD426-5B2A-431B-8628-AECB0B2A968A}"/>
              </a:ext>
            </a:extLst>
          </p:cNvPr>
          <p:cNvSpPr txBox="1"/>
          <p:nvPr/>
        </p:nvSpPr>
        <p:spPr>
          <a:xfrm>
            <a:off x="4390224" y="1890944"/>
            <a:ext cx="936402" cy="369332"/>
          </a:xfrm>
          <a:prstGeom prst="rect">
            <a:avLst/>
          </a:prstGeom>
          <a:noFill/>
        </p:spPr>
        <p:txBody>
          <a:bodyPr wrap="square">
            <a:spAutoFit/>
          </a:bodyPr>
          <a:lstStyle/>
          <a:p>
            <a:r>
              <a:rPr lang="en-US" u="sng" dirty="0">
                <a:latin typeface="Calibri" panose="020F0502020204030204" pitchFamily="34" charset="0"/>
                <a:ea typeface="PMingLiU" panose="02020500000000000000" pitchFamily="18" charset="-120"/>
              </a:rPr>
              <a:t>Distal</a:t>
            </a:r>
            <a:endParaRPr lang="en-GB" u="sng" dirty="0"/>
          </a:p>
        </p:txBody>
      </p:sp>
      <p:sp>
        <p:nvSpPr>
          <p:cNvPr id="39" name="TextBox 38">
            <a:extLst>
              <a:ext uri="{FF2B5EF4-FFF2-40B4-BE49-F238E27FC236}">
                <a16:creationId xmlns:a16="http://schemas.microsoft.com/office/drawing/2014/main" id="{A0F23296-714E-4BFB-A4AC-14F2F038496F}"/>
              </a:ext>
            </a:extLst>
          </p:cNvPr>
          <p:cNvSpPr txBox="1"/>
          <p:nvPr/>
        </p:nvSpPr>
        <p:spPr>
          <a:xfrm>
            <a:off x="1952930" y="3174125"/>
            <a:ext cx="1109866" cy="369332"/>
          </a:xfrm>
          <a:prstGeom prst="rect">
            <a:avLst/>
          </a:prstGeom>
          <a:noFill/>
        </p:spPr>
        <p:txBody>
          <a:bodyPr wrap="square">
            <a:spAutoFit/>
          </a:bodyPr>
          <a:lstStyle/>
          <a:p>
            <a:r>
              <a:rPr lang="en-US" u="sng" dirty="0">
                <a:latin typeface="Calibri" panose="020F0502020204030204" pitchFamily="34" charset="0"/>
                <a:ea typeface="PMingLiU" panose="02020500000000000000" pitchFamily="18" charset="-120"/>
              </a:rPr>
              <a:t>Proximal</a:t>
            </a:r>
            <a:endParaRPr lang="en-GB" u="sng" dirty="0"/>
          </a:p>
        </p:txBody>
      </p:sp>
      <p:sp>
        <p:nvSpPr>
          <p:cNvPr id="40" name="TextBox 39">
            <a:extLst>
              <a:ext uri="{FF2B5EF4-FFF2-40B4-BE49-F238E27FC236}">
                <a16:creationId xmlns:a16="http://schemas.microsoft.com/office/drawing/2014/main" id="{9D303FF7-2455-4BC9-BA8C-CF366869BB59}"/>
              </a:ext>
            </a:extLst>
          </p:cNvPr>
          <p:cNvSpPr txBox="1"/>
          <p:nvPr/>
        </p:nvSpPr>
        <p:spPr>
          <a:xfrm>
            <a:off x="2991274" y="5019329"/>
            <a:ext cx="3806689" cy="646331"/>
          </a:xfrm>
          <a:prstGeom prst="rect">
            <a:avLst/>
          </a:prstGeom>
          <a:noFill/>
        </p:spPr>
        <p:txBody>
          <a:bodyPr wrap="square">
            <a:spAutoFit/>
          </a:bodyPr>
          <a:lstStyle/>
          <a:p>
            <a:r>
              <a:rPr lang="en-US" dirty="0" err="1">
                <a:latin typeface="Calibri" panose="020F0502020204030204" pitchFamily="34" charset="0"/>
                <a:ea typeface="PMingLiU" panose="02020500000000000000" pitchFamily="18" charset="-120"/>
              </a:rPr>
              <a:t>н</a:t>
            </a:r>
            <a:r>
              <a:rPr lang="en-US" b="1" dirty="0" err="1">
                <a:latin typeface="Calibri" panose="020F0502020204030204" pitchFamily="34" charset="0"/>
                <a:ea typeface="PMingLiU" panose="02020500000000000000" pitchFamily="18" charset="-120"/>
              </a:rPr>
              <a:t>и</a:t>
            </a:r>
            <a:r>
              <a:rPr lang="en-US" sz="1800" dirty="0" err="1">
                <a:effectLst/>
                <a:latin typeface="Calibri" panose="020F0502020204030204" pitchFamily="34" charset="0"/>
                <a:ea typeface="PMingLiU" panose="02020500000000000000" pitchFamily="18" charset="-120"/>
              </a:rPr>
              <a:t>не</a:t>
            </a:r>
            <a:endParaRPr lang="en-US" sz="1800" dirty="0">
              <a:effectLst/>
              <a:latin typeface="Calibri" panose="020F0502020204030204" pitchFamily="34" charset="0"/>
              <a:ea typeface="PMingLiU" panose="02020500000000000000" pitchFamily="18" charset="-120"/>
            </a:endParaRPr>
          </a:p>
          <a:p>
            <a:r>
              <a:rPr lang="en-GB" dirty="0" err="1"/>
              <a:t>н</a:t>
            </a:r>
            <a:r>
              <a:rPr lang="en-GB" b="1" dirty="0" err="1"/>
              <a:t>и</a:t>
            </a:r>
            <a:r>
              <a:rPr lang="en-GB" dirty="0" err="1"/>
              <a:t>не</a:t>
            </a:r>
            <a:r>
              <a:rPr lang="en-GB" dirty="0"/>
              <a:t> </a:t>
            </a:r>
            <a:r>
              <a:rPr lang="en-GB" dirty="0" err="1"/>
              <a:t>пел</a:t>
            </a:r>
            <a:r>
              <a:rPr lang="en-GB" b="1" dirty="0" err="1"/>
              <a:t>е</a:t>
            </a:r>
            <a:r>
              <a:rPr lang="en-GB" dirty="0" err="1"/>
              <a:t>дыш-влак</a:t>
            </a:r>
            <a:endParaRPr lang="en-GB" dirty="0"/>
          </a:p>
        </p:txBody>
      </p:sp>
    </p:spTree>
    <p:extLst>
      <p:ext uri="{BB962C8B-B14F-4D97-AF65-F5344CB8AC3E}">
        <p14:creationId xmlns:p14="http://schemas.microsoft.com/office/powerpoint/2010/main" val="383748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1–2. </a:t>
            </a:r>
            <a:r>
              <a:rPr lang="en-GB" sz="3600" u="sng" dirty="0">
                <a:latin typeface="Calibri" panose="020F0502020204030204" pitchFamily="34" charset="0"/>
                <a:ea typeface="Times New Roman" panose="02020603050405020304" pitchFamily="18" charset="0"/>
                <a:cs typeface="Calibri" panose="020F0502020204030204" pitchFamily="34" charset="0"/>
              </a:rPr>
              <a:t>Demonstrative forms</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a:p>
        </p:txBody>
      </p:sp>
      <p:graphicFrame>
        <p:nvGraphicFramePr>
          <p:cNvPr id="2" name="Table 1">
            <a:extLst>
              <a:ext uri="{FF2B5EF4-FFF2-40B4-BE49-F238E27FC236}">
                <a16:creationId xmlns:a16="http://schemas.microsoft.com/office/drawing/2014/main" id="{03CFC051-FEAD-4952-BD91-5E9EC622FAB2}"/>
              </a:ext>
            </a:extLst>
          </p:cNvPr>
          <p:cNvGraphicFramePr>
            <a:graphicFrameLocks noGrp="1"/>
          </p:cNvGraphicFramePr>
          <p:nvPr>
            <p:extLst>
              <p:ext uri="{D42A27DB-BD31-4B8C-83A1-F6EECF244321}">
                <p14:modId xmlns:p14="http://schemas.microsoft.com/office/powerpoint/2010/main" val="2624846139"/>
              </p:ext>
            </p:extLst>
          </p:nvPr>
        </p:nvGraphicFramePr>
        <p:xfrm>
          <a:off x="1797979" y="1620838"/>
          <a:ext cx="8825500" cy="4572000"/>
        </p:xfrm>
        <a:graphic>
          <a:graphicData uri="http://schemas.openxmlformats.org/drawingml/2006/table">
            <a:tbl>
              <a:tblPr firstRow="1" firstCol="1" bandRow="1">
                <a:tableStyleId>{5940675A-B579-460E-94D1-54222C63F5DA}</a:tableStyleId>
              </a:tblPr>
              <a:tblGrid>
                <a:gridCol w="3351456">
                  <a:extLst>
                    <a:ext uri="{9D8B030D-6E8A-4147-A177-3AD203B41FA5}">
                      <a16:colId xmlns:a16="http://schemas.microsoft.com/office/drawing/2014/main" val="1211180302"/>
                    </a:ext>
                  </a:extLst>
                </a:gridCol>
                <a:gridCol w="2532211">
                  <a:extLst>
                    <a:ext uri="{9D8B030D-6E8A-4147-A177-3AD203B41FA5}">
                      <a16:colId xmlns:a16="http://schemas.microsoft.com/office/drawing/2014/main" val="2110115223"/>
                    </a:ext>
                  </a:extLst>
                </a:gridCol>
                <a:gridCol w="2941833">
                  <a:extLst>
                    <a:ext uri="{9D8B030D-6E8A-4147-A177-3AD203B41FA5}">
                      <a16:colId xmlns:a16="http://schemas.microsoft.com/office/drawing/2014/main" val="1203894550"/>
                    </a:ext>
                  </a:extLst>
                </a:gridCol>
              </a:tblGrid>
              <a:tr h="0">
                <a:tc>
                  <a:txBody>
                    <a:bodyPr/>
                    <a:lstStyle/>
                    <a:p>
                      <a:pPr algn="ctr"/>
                      <a:r>
                        <a:rPr lang="en-US" sz="2000" b="1" dirty="0">
                          <a:effectLst/>
                          <a:latin typeface="Calibri" panose="020F0502020204030204" pitchFamily="34" charset="0"/>
                          <a:ea typeface="PMingLiU" panose="02020500000000000000" pitchFamily="18" charset="-120"/>
                          <a:cs typeface="Lucida Grande"/>
                        </a:rPr>
                        <a:t>Interrogative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000" b="1">
                          <a:effectLst/>
                          <a:latin typeface="Calibri" panose="020F0502020204030204" pitchFamily="34" charset="0"/>
                          <a:ea typeface="PMingLiU" panose="02020500000000000000" pitchFamily="18" charset="-120"/>
                          <a:cs typeface="Lucida Grande"/>
                        </a:rPr>
                        <a:t>Proximal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000" b="1">
                          <a:effectLst/>
                          <a:latin typeface="Calibri" panose="020F0502020204030204" pitchFamily="34" charset="0"/>
                          <a:ea typeface="PMingLiU" panose="02020500000000000000" pitchFamily="18" charset="-120"/>
                          <a:cs typeface="Lucida Grande"/>
                        </a:rPr>
                        <a:t>Distal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6108960"/>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што ‘where’ (inessive)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ште ‘here’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Lucida Grande"/>
                        </a:rPr>
                        <a:t>т</a:t>
                      </a:r>
                      <a:r>
                        <a:rPr lang="en-US" sz="2000" b="1" dirty="0" err="1">
                          <a:effectLst/>
                          <a:latin typeface="Calibri" panose="020F0502020204030204" pitchFamily="34" charset="0"/>
                          <a:ea typeface="PMingLiU" panose="02020500000000000000" pitchFamily="18" charset="-120"/>
                          <a:cs typeface="Lucida Grande"/>
                        </a:rPr>
                        <a:t>у</a:t>
                      </a:r>
                      <a:r>
                        <a:rPr lang="en-US" sz="2000" dirty="0" err="1">
                          <a:effectLst/>
                          <a:latin typeface="Calibri" panose="020F0502020204030204" pitchFamily="34" charset="0"/>
                          <a:ea typeface="PMingLiU" panose="02020500000000000000" pitchFamily="18" charset="-120"/>
                          <a:cs typeface="Lucida Grande"/>
                        </a:rPr>
                        <a:t>што</a:t>
                      </a:r>
                      <a:r>
                        <a:rPr lang="en-US" sz="2000" dirty="0">
                          <a:effectLst/>
                          <a:latin typeface="Calibri" panose="020F0502020204030204" pitchFamily="34" charset="0"/>
                          <a:ea typeface="PMingLiU" panose="02020500000000000000" pitchFamily="18" charset="-120"/>
                          <a:cs typeface="Lucida Grande"/>
                        </a:rPr>
                        <a:t> ‘there’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902118776"/>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ш(ко) ‘(to) where’ (illative)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ш(ке) ‘(to) 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ш(ко) ‘(to) there’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248714627"/>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куш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к(ын) ‘where’ (lative)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тыш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к(ын) ‘here’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туш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к(ын) ‘there’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960623839"/>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куш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‘where’ (lative)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Lucida Grande"/>
                        </a:rPr>
                        <a:t>тыш</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r>
                        <a:rPr lang="en-US" sz="2000" dirty="0">
                          <a:effectLst/>
                          <a:latin typeface="Calibri" panose="020F0502020204030204" pitchFamily="34" charset="0"/>
                          <a:ea typeface="PMingLiU" panose="02020500000000000000" pitchFamily="18" charset="-120"/>
                          <a:cs typeface="Lucida Grande"/>
                        </a:rPr>
                        <a:t> ‘here’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туш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‘there’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701245707"/>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куш</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ч(ын) ‘from where’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тыш</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ч(ын) ‘from 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туш</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ч(ын) ‘from there’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050287647"/>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кун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‘when’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тун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‘then’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012849118"/>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со ‘from where, of what place’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се ‘of this place’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со ‘of that place’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68901154"/>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куз</a:t>
                      </a:r>
                      <a:r>
                        <a:rPr lang="en-US" sz="2000" b="1">
                          <a:effectLst/>
                          <a:latin typeface="Calibri" panose="020F0502020204030204" pitchFamily="34" charset="0"/>
                          <a:ea typeface="PMingLiU" panose="02020500000000000000" pitchFamily="18" charset="-120"/>
                          <a:cs typeface="Lucida Grande"/>
                        </a:rPr>
                        <a:t>е </a:t>
                      </a:r>
                      <a:r>
                        <a:rPr lang="en-US" sz="2000">
                          <a:effectLst/>
                          <a:latin typeface="Calibri" panose="020F0502020204030204" pitchFamily="34" charset="0"/>
                          <a:ea typeface="PMingLiU" panose="02020500000000000000" pitchFamily="18" charset="-120"/>
                          <a:cs typeface="Lucida Grande"/>
                        </a:rPr>
                        <a:t>‘how’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тыг</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 ‘like this’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туг</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 ‘like that’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336351951"/>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мог</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й ‘what kind of’</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тыг</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й ‘this kind of’</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туг</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й ‘that kind of’</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60722426"/>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тыл</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ч ‘from this’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Lucida Grande"/>
                        </a:rPr>
                        <a:t>тул</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ч</a:t>
                      </a:r>
                      <a:r>
                        <a:rPr lang="en-US" sz="2000" dirty="0">
                          <a:effectLst/>
                          <a:latin typeface="Calibri" panose="020F0502020204030204" pitchFamily="34" charset="0"/>
                          <a:ea typeface="PMingLiU" panose="02020500000000000000" pitchFamily="18" charset="-120"/>
                          <a:cs typeface="Lucida Grande"/>
                        </a:rPr>
                        <a:t> ‘from that’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402401035"/>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тыг</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дым ‘at this time’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туг</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дым ‘at that time’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204492624"/>
                  </a:ext>
                </a:extLst>
              </a:tr>
              <a:tr h="0">
                <a:tc>
                  <a:txBody>
                    <a:bodyPr/>
                    <a:lstStyle/>
                    <a:p>
                      <a:pPr algn="l"/>
                      <a:r>
                        <a:rPr lang="en-US" sz="2000">
                          <a:effectLst/>
                          <a:latin typeface="Calibri" panose="020F0502020204030204" pitchFamily="34" charset="0"/>
                          <a:ea typeface="PMingLiU" panose="02020500000000000000" pitchFamily="18" charset="-120"/>
                          <a:cs typeface="Lucida Grande"/>
                        </a:rPr>
                        <a:t>кун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р(е) ‘how much/many’</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Lucida Grande"/>
                        </a:rPr>
                        <a:t>мын</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р(е) ‘how much/many’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тын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р(е) ‘this much/many’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Lucida Grande"/>
                        </a:rPr>
                        <a:t>тун</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р</a:t>
                      </a:r>
                      <a:r>
                        <a:rPr lang="en-US" sz="2000" dirty="0">
                          <a:effectLst/>
                          <a:latin typeface="Calibri" panose="020F0502020204030204" pitchFamily="34" charset="0"/>
                          <a:ea typeface="PMingLiU" panose="02020500000000000000" pitchFamily="18" charset="-120"/>
                          <a:cs typeface="Lucida Grande"/>
                        </a:rPr>
                        <a:t>(е) ‘that much/many’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855694621"/>
                  </a:ext>
                </a:extLst>
              </a:tr>
            </a:tbl>
          </a:graphicData>
        </a:graphic>
      </p:graphicFrame>
    </p:spTree>
    <p:extLst>
      <p:ext uri="{BB962C8B-B14F-4D97-AF65-F5344CB8AC3E}">
        <p14:creationId xmlns:p14="http://schemas.microsoft.com/office/powerpoint/2010/main" val="2506329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Word formation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7</a:t>
            </a:fld>
            <a:endParaRPr lang="en-GB"/>
          </a:p>
        </p:txBody>
      </p:sp>
      <p:sp>
        <p:nvSpPr>
          <p:cNvPr id="11" name="Content Placeholder 2">
            <a:extLst>
              <a:ext uri="{FF2B5EF4-FFF2-40B4-BE49-F238E27FC236}">
                <a16:creationId xmlns:a16="http://schemas.microsoft.com/office/drawing/2014/main" id="{11EA5BD2-5F87-462C-955E-C030950BEF56}"/>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z-Cyrl-AZ" dirty="0"/>
              <a:t>кӱт</a:t>
            </a:r>
            <a:r>
              <a:rPr lang="az-Cyrl-AZ" b="1" dirty="0"/>
              <a:t>ӱ</a:t>
            </a:r>
            <a:r>
              <a:rPr lang="en-GB" dirty="0"/>
              <a:t> ‘herd’ &gt; </a:t>
            </a:r>
            <a:r>
              <a:rPr lang="az-Cyrl-AZ" dirty="0"/>
              <a:t>кӱт</a:t>
            </a:r>
            <a:r>
              <a:rPr lang="az-Cyrl-AZ" b="1" dirty="0"/>
              <a:t>ӱ</a:t>
            </a:r>
            <a:r>
              <a:rPr lang="az-Cyrl-AZ" dirty="0"/>
              <a:t>чӧ</a:t>
            </a:r>
            <a:r>
              <a:rPr lang="en-GB" dirty="0"/>
              <a:t> ‘shepherd’</a:t>
            </a:r>
          </a:p>
          <a:p>
            <a:pPr lvl="1">
              <a:buFont typeface="Wingdings" panose="05000000000000000000" pitchFamily="2" charset="2"/>
              <a:buChar char="Ø"/>
            </a:pPr>
            <a:r>
              <a:rPr lang="en-GB" dirty="0"/>
              <a:t>Derivation</a:t>
            </a:r>
          </a:p>
          <a:p>
            <a:r>
              <a:rPr lang="en-GB" dirty="0" err="1"/>
              <a:t>ш</a:t>
            </a:r>
            <a:r>
              <a:rPr lang="en-GB" b="1" dirty="0" err="1"/>
              <a:t>е</a:t>
            </a:r>
            <a:r>
              <a:rPr lang="en-GB" dirty="0" err="1"/>
              <a:t>м</a:t>
            </a:r>
            <a:r>
              <a:rPr lang="en-GB" dirty="0"/>
              <a:t>(е) ‘black’ &gt; </a:t>
            </a:r>
            <a:r>
              <a:rPr lang="mi-NZ" dirty="0"/>
              <a:t>шеп-ш</a:t>
            </a:r>
            <a:r>
              <a:rPr lang="mi-NZ" b="1" dirty="0"/>
              <a:t>е</a:t>
            </a:r>
            <a:r>
              <a:rPr lang="mi-NZ" dirty="0"/>
              <a:t>ме</a:t>
            </a:r>
            <a:r>
              <a:rPr lang="en-GB" dirty="0"/>
              <a:t> ‘pitch black’</a:t>
            </a:r>
          </a:p>
          <a:p>
            <a:pPr lvl="1">
              <a:buFont typeface="Wingdings" panose="05000000000000000000" pitchFamily="2" charset="2"/>
              <a:buChar char="Ø"/>
            </a:pPr>
            <a:r>
              <a:rPr lang="en-GB" dirty="0"/>
              <a:t>Reduplication</a:t>
            </a:r>
          </a:p>
          <a:p>
            <a:r>
              <a:rPr lang="en-GB" dirty="0" err="1"/>
              <a:t>п</a:t>
            </a:r>
            <a:r>
              <a:rPr lang="en-GB" b="1" dirty="0" err="1"/>
              <a:t>е</a:t>
            </a:r>
            <a:r>
              <a:rPr lang="en-GB" dirty="0" err="1"/>
              <a:t>че</a:t>
            </a:r>
            <a:r>
              <a:rPr lang="en-GB" dirty="0"/>
              <a:t> ‘fence’ &gt; </a:t>
            </a:r>
            <a:r>
              <a:rPr lang="en-GB" dirty="0" err="1"/>
              <a:t>печ</a:t>
            </a:r>
            <a:r>
              <a:rPr lang="en-GB" b="1" dirty="0" err="1"/>
              <a:t>а</a:t>
            </a:r>
            <a:r>
              <a:rPr lang="en-GB" dirty="0" err="1"/>
              <a:t>ш</a:t>
            </a:r>
            <a:r>
              <a:rPr lang="en-GB" dirty="0"/>
              <a:t> (-</a:t>
            </a:r>
            <a:r>
              <a:rPr lang="en-GB" dirty="0" err="1"/>
              <a:t>ем</a:t>
            </a:r>
            <a:r>
              <a:rPr lang="en-GB" dirty="0"/>
              <a:t>) (verbal stem </a:t>
            </a:r>
            <a:r>
              <a:rPr lang="mi-NZ" dirty="0"/>
              <a:t>пече-)</a:t>
            </a:r>
            <a:r>
              <a:rPr lang="en-GB" dirty="0"/>
              <a:t> ‘to fence in’</a:t>
            </a:r>
          </a:p>
          <a:p>
            <a:pPr lvl="1">
              <a:buFont typeface="Wingdings" panose="05000000000000000000" pitchFamily="2" charset="2"/>
              <a:buChar char="Ø"/>
            </a:pPr>
            <a:r>
              <a:rPr lang="en-GB" dirty="0"/>
              <a:t>Conversion</a:t>
            </a:r>
          </a:p>
          <a:p>
            <a:r>
              <a:rPr lang="az-Cyrl-AZ" dirty="0"/>
              <a:t>кав</a:t>
            </a:r>
            <a:r>
              <a:rPr lang="az-Cyrl-AZ" b="1" dirty="0"/>
              <a:t>а</a:t>
            </a:r>
            <a:r>
              <a:rPr lang="az-Cyrl-AZ" dirty="0"/>
              <a:t> ‘</a:t>
            </a:r>
            <a:r>
              <a:rPr lang="en-GB" dirty="0"/>
              <a:t>sky’ + </a:t>
            </a:r>
            <a:r>
              <a:rPr lang="az-Cyrl-AZ" dirty="0"/>
              <a:t>тӱр ‘</a:t>
            </a:r>
            <a:r>
              <a:rPr lang="en-GB" dirty="0"/>
              <a:t>edge’	&gt; </a:t>
            </a:r>
            <a:r>
              <a:rPr lang="az-Cyrl-AZ" dirty="0"/>
              <a:t>кавад</a:t>
            </a:r>
            <a:r>
              <a:rPr lang="az-Cyrl-AZ" b="1" dirty="0"/>
              <a:t>ӱ</a:t>
            </a:r>
            <a:r>
              <a:rPr lang="az-Cyrl-AZ" dirty="0"/>
              <a:t>р ‘</a:t>
            </a:r>
            <a:r>
              <a:rPr lang="en-GB" dirty="0"/>
              <a:t>horizon’</a:t>
            </a:r>
          </a:p>
          <a:p>
            <a:pPr lvl="1">
              <a:buFont typeface="Wingdings" panose="05000000000000000000" pitchFamily="2" charset="2"/>
              <a:buChar char="Ø"/>
            </a:pPr>
            <a:r>
              <a:rPr lang="en-GB" dirty="0"/>
              <a:t>Composition</a:t>
            </a:r>
          </a:p>
        </p:txBody>
      </p:sp>
    </p:spTree>
    <p:extLst>
      <p:ext uri="{BB962C8B-B14F-4D97-AF65-F5344CB8AC3E}">
        <p14:creationId xmlns:p14="http://schemas.microsoft.com/office/powerpoint/2010/main" val="398494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Compound postpositions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8</a:t>
            </a:fld>
            <a:endParaRPr lang="en-GB"/>
          </a:p>
        </p:txBody>
      </p:sp>
      <p:graphicFrame>
        <p:nvGraphicFramePr>
          <p:cNvPr id="2" name="Table 1">
            <a:extLst>
              <a:ext uri="{FF2B5EF4-FFF2-40B4-BE49-F238E27FC236}">
                <a16:creationId xmlns:a16="http://schemas.microsoft.com/office/drawing/2014/main" id="{299311D5-A0BA-4697-B08B-799D4A21D731}"/>
              </a:ext>
            </a:extLst>
          </p:cNvPr>
          <p:cNvGraphicFramePr>
            <a:graphicFrameLocks noGrp="1"/>
          </p:cNvGraphicFramePr>
          <p:nvPr>
            <p:extLst>
              <p:ext uri="{D42A27DB-BD31-4B8C-83A1-F6EECF244321}">
                <p14:modId xmlns:p14="http://schemas.microsoft.com/office/powerpoint/2010/main" val="3683882458"/>
              </p:ext>
            </p:extLst>
          </p:nvPr>
        </p:nvGraphicFramePr>
        <p:xfrm>
          <a:off x="2182762" y="2129232"/>
          <a:ext cx="8259096" cy="2926080"/>
        </p:xfrm>
        <a:graphic>
          <a:graphicData uri="http://schemas.openxmlformats.org/drawingml/2006/table">
            <a:tbl>
              <a:tblPr firstRow="1" firstCol="1" bandRow="1">
                <a:tableStyleId>{5940675A-B579-460E-94D1-54222C63F5DA}</a:tableStyleId>
              </a:tblPr>
              <a:tblGrid>
                <a:gridCol w="4215928">
                  <a:extLst>
                    <a:ext uri="{9D8B030D-6E8A-4147-A177-3AD203B41FA5}">
                      <a16:colId xmlns:a16="http://schemas.microsoft.com/office/drawing/2014/main" val="2992527412"/>
                    </a:ext>
                  </a:extLst>
                </a:gridCol>
                <a:gridCol w="4043168">
                  <a:extLst>
                    <a:ext uri="{9D8B030D-6E8A-4147-A177-3AD203B41FA5}">
                      <a16:colId xmlns:a16="http://schemas.microsoft.com/office/drawing/2014/main" val="3438232243"/>
                    </a:ext>
                  </a:extLst>
                </a:gridCol>
              </a:tblGrid>
              <a:tr h="0">
                <a:tc>
                  <a:txBody>
                    <a:bodyPr/>
                    <a:lstStyle/>
                    <a:p>
                      <a:pPr algn="ctr"/>
                      <a:r>
                        <a:rPr lang="en-US" sz="2400" b="1" dirty="0">
                          <a:effectLst/>
                        </a:rPr>
                        <a:t>Compound postposition</a:t>
                      </a:r>
                      <a:endParaRPr lang="en-GB" sz="24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400" b="1" dirty="0">
                          <a:effectLst/>
                        </a:rPr>
                        <a:t>Translation</a:t>
                      </a:r>
                      <a:endParaRPr lang="en-GB" sz="2400" b="1"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48009650"/>
                  </a:ext>
                </a:extLst>
              </a:tr>
              <a:tr h="0">
                <a:tc>
                  <a:txBody>
                    <a:bodyPr/>
                    <a:lstStyle/>
                    <a:p>
                      <a:pPr algn="just"/>
                      <a:r>
                        <a:rPr lang="en-US" sz="2400">
                          <a:effectLst/>
                        </a:rPr>
                        <a:t>деч вара</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rPr>
                        <a:t>after</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216128187"/>
                  </a:ext>
                </a:extLst>
              </a:tr>
              <a:tr h="0">
                <a:tc>
                  <a:txBody>
                    <a:bodyPr/>
                    <a:lstStyle/>
                    <a:p>
                      <a:pPr algn="just"/>
                      <a:r>
                        <a:rPr lang="en-US" sz="2400" dirty="0" err="1">
                          <a:effectLst/>
                        </a:rPr>
                        <a:t>деч</a:t>
                      </a:r>
                      <a:r>
                        <a:rPr lang="en-US" sz="2400" dirty="0">
                          <a:effectLst/>
                        </a:rPr>
                        <a:t> </a:t>
                      </a:r>
                      <a:r>
                        <a:rPr lang="en-US" sz="2400" dirty="0" err="1">
                          <a:effectLst/>
                        </a:rPr>
                        <a:t>гоч</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rPr>
                        <a:t>more than</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546318627"/>
                  </a:ext>
                </a:extLst>
              </a:tr>
              <a:tr h="0">
                <a:tc>
                  <a:txBody>
                    <a:bodyPr/>
                    <a:lstStyle/>
                    <a:p>
                      <a:pPr algn="just"/>
                      <a:r>
                        <a:rPr lang="en-US" sz="2400">
                          <a:effectLst/>
                        </a:rPr>
                        <a:t>деч моло</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rPr>
                        <a:t>except for, other than</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665762608"/>
                  </a:ext>
                </a:extLst>
              </a:tr>
              <a:tr h="0">
                <a:tc>
                  <a:txBody>
                    <a:bodyPr/>
                    <a:lstStyle/>
                    <a:p>
                      <a:pPr algn="just"/>
                      <a:r>
                        <a:rPr lang="en-US" sz="2400">
                          <a:effectLst/>
                        </a:rPr>
                        <a:t>деч ончыч</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a:effectLst/>
                        </a:rPr>
                        <a:t>before</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191934352"/>
                  </a:ext>
                </a:extLst>
              </a:tr>
              <a:tr h="0">
                <a:tc>
                  <a:txBody>
                    <a:bodyPr/>
                    <a:lstStyle/>
                    <a:p>
                      <a:pPr algn="just"/>
                      <a:r>
                        <a:rPr lang="en-US" sz="2400">
                          <a:effectLst/>
                        </a:rPr>
                        <a:t>деч ӧрдыжтӧ</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a:effectLst/>
                        </a:rPr>
                        <a:t>outside of</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4651225"/>
                  </a:ext>
                </a:extLst>
              </a:tr>
              <a:tr h="0">
                <a:tc>
                  <a:txBody>
                    <a:bodyPr/>
                    <a:lstStyle/>
                    <a:p>
                      <a:pPr algn="just"/>
                      <a:r>
                        <a:rPr lang="en-US" sz="2400">
                          <a:effectLst/>
                        </a:rPr>
                        <a:t>деч посна</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a:effectLst/>
                        </a:rPr>
                        <a:t>without; except for, but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83806203"/>
                  </a:ext>
                </a:extLst>
              </a:tr>
              <a:tr h="0">
                <a:tc>
                  <a:txBody>
                    <a:bodyPr/>
                    <a:lstStyle/>
                    <a:p>
                      <a:pPr algn="just"/>
                      <a:r>
                        <a:rPr lang="en-US" sz="2400">
                          <a:effectLst/>
                        </a:rPr>
                        <a:t>деч утла</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a:effectLst/>
                        </a:rPr>
                        <a:t>more than</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175780192"/>
                  </a:ext>
                </a:extLst>
              </a:tr>
            </a:tbl>
          </a:graphicData>
        </a:graphic>
      </p:graphicFrame>
    </p:spTree>
    <p:extLst>
      <p:ext uri="{BB962C8B-B14F-4D97-AF65-F5344CB8AC3E}">
        <p14:creationId xmlns:p14="http://schemas.microsoft.com/office/powerpoint/2010/main" val="292441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Compound postpositions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9</a:t>
            </a:fld>
            <a:endParaRPr lang="en-GB"/>
          </a:p>
        </p:txBody>
      </p:sp>
      <p:sp>
        <p:nvSpPr>
          <p:cNvPr id="6" name="Content Placeholder 2">
            <a:extLst>
              <a:ext uri="{FF2B5EF4-FFF2-40B4-BE49-F238E27FC236}">
                <a16:creationId xmlns:a16="http://schemas.microsoft.com/office/drawing/2014/main" id="{4F67AA46-C6F0-4213-BC92-6BAA84A9EE5F}"/>
              </a:ext>
            </a:extLst>
          </p:cNvPr>
          <p:cNvSpPr txBox="1">
            <a:spLocks/>
          </p:cNvSpPr>
          <p:nvPr/>
        </p:nvSpPr>
        <p:spPr>
          <a:xfrm>
            <a:off x="838200" y="1825625"/>
            <a:ext cx="10515600" cy="548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a:t>д</a:t>
            </a:r>
            <a:r>
              <a:rPr lang="en-GB"/>
              <a:t>еч посн</a:t>
            </a:r>
            <a:r>
              <a:rPr lang="en-GB" b="1"/>
              <a:t>а</a:t>
            </a:r>
            <a:r>
              <a:rPr lang="en-GB"/>
              <a:t> ‘without’ + possessive suffixes:</a:t>
            </a:r>
            <a:endParaRPr lang="en-GB" dirty="0"/>
          </a:p>
        </p:txBody>
      </p:sp>
      <p:graphicFrame>
        <p:nvGraphicFramePr>
          <p:cNvPr id="7" name="Table 6">
            <a:extLst>
              <a:ext uri="{FF2B5EF4-FFF2-40B4-BE49-F238E27FC236}">
                <a16:creationId xmlns:a16="http://schemas.microsoft.com/office/drawing/2014/main" id="{C8B8F856-1B8F-4F4B-9181-3019C627C8F7}"/>
              </a:ext>
            </a:extLst>
          </p:cNvPr>
          <p:cNvGraphicFramePr>
            <a:graphicFrameLocks noGrp="1"/>
          </p:cNvGraphicFramePr>
          <p:nvPr>
            <p:extLst>
              <p:ext uri="{D42A27DB-BD31-4B8C-83A1-F6EECF244321}">
                <p14:modId xmlns:p14="http://schemas.microsoft.com/office/powerpoint/2010/main" val="3097355261"/>
              </p:ext>
            </p:extLst>
          </p:nvPr>
        </p:nvGraphicFramePr>
        <p:xfrm>
          <a:off x="3710709" y="3100243"/>
          <a:ext cx="3789217" cy="2194560"/>
        </p:xfrm>
        <a:graphic>
          <a:graphicData uri="http://schemas.openxmlformats.org/drawingml/2006/table">
            <a:tbl>
              <a:tblPr firstRow="1" firstCol="1" bandRow="1">
                <a:tableStyleId>{5940675A-B579-460E-94D1-54222C63F5DA}</a:tableStyleId>
              </a:tblPr>
              <a:tblGrid>
                <a:gridCol w="704273">
                  <a:extLst>
                    <a:ext uri="{9D8B030D-6E8A-4147-A177-3AD203B41FA5}">
                      <a16:colId xmlns:a16="http://schemas.microsoft.com/office/drawing/2014/main" val="1842801620"/>
                    </a:ext>
                  </a:extLst>
                </a:gridCol>
                <a:gridCol w="3084944">
                  <a:extLst>
                    <a:ext uri="{9D8B030D-6E8A-4147-A177-3AD203B41FA5}">
                      <a16:colId xmlns:a16="http://schemas.microsoft.com/office/drawing/2014/main" val="3075843246"/>
                    </a:ext>
                  </a:extLst>
                </a:gridCol>
              </a:tblGrid>
              <a:tr h="0">
                <a:tc>
                  <a:txBody>
                    <a:bodyPr/>
                    <a:lstStyle/>
                    <a:p>
                      <a:pPr algn="just"/>
                      <a:r>
                        <a:rPr lang="en-US" sz="2400" b="1" dirty="0">
                          <a:effectLst/>
                        </a:rPr>
                        <a:t>1Sg</a:t>
                      </a:r>
                      <a:endParaRPr lang="en-GB" sz="2400" b="1"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мый</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деч</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м</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Lucida Grande"/>
                        </a:rPr>
                        <a:t>посн</a:t>
                      </a:r>
                      <a:r>
                        <a:rPr lang="en-US" sz="2400" b="1" dirty="0" err="1">
                          <a:effectLst/>
                          <a:latin typeface="Calibri" panose="020F0502020204030204" pitchFamily="34" charset="0"/>
                          <a:ea typeface="PMingLiU" panose="02020500000000000000" pitchFamily="18" charset="-120"/>
                          <a:cs typeface="Lucida Grande"/>
                        </a:rPr>
                        <a:t>а</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621663396"/>
                  </a:ext>
                </a:extLst>
              </a:tr>
              <a:tr h="0">
                <a:tc>
                  <a:txBody>
                    <a:bodyPr/>
                    <a:lstStyle/>
                    <a:p>
                      <a:pPr algn="just"/>
                      <a:r>
                        <a:rPr lang="en-GB" sz="2400" b="1" dirty="0">
                          <a:effectLst/>
                          <a:latin typeface="Calibri" panose="020F0502020204030204" pitchFamily="34" charset="0"/>
                          <a:ea typeface="PMingLiU" panose="02020500000000000000" pitchFamily="18" charset="-120"/>
                          <a:cs typeface="Lucida Grande"/>
                        </a:rPr>
                        <a:t>2Sg</a:t>
                      </a: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тый деч</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т </a:t>
                      </a:r>
                      <a:r>
                        <a:rPr lang="en-US" sz="2400">
                          <a:effectLst/>
                          <a:latin typeface="Calibri" panose="020F0502020204030204" pitchFamily="34" charset="0"/>
                          <a:ea typeface="PMingLiU" panose="02020500000000000000" pitchFamily="18" charset="-120"/>
                          <a:cs typeface="Lucida Grande"/>
                        </a:rPr>
                        <a:t>посн</a:t>
                      </a:r>
                      <a:r>
                        <a:rPr lang="en-US" sz="2400" b="1">
                          <a:effectLst/>
                          <a:latin typeface="Calibri" panose="020F0502020204030204" pitchFamily="34" charset="0"/>
                          <a:ea typeface="PMingLiU" panose="02020500000000000000" pitchFamily="18" charset="-120"/>
                          <a:cs typeface="Lucida Grande"/>
                        </a:rPr>
                        <a:t>а</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312291281"/>
                  </a:ext>
                </a:extLst>
              </a:tr>
              <a:tr h="0">
                <a:tc>
                  <a:txBody>
                    <a:bodyPr/>
                    <a:lstStyle/>
                    <a:p>
                      <a:pPr algn="just"/>
                      <a:r>
                        <a:rPr lang="en-GB" sz="2400" b="1" dirty="0">
                          <a:effectLst/>
                          <a:latin typeface="Calibri" panose="020F0502020204030204" pitchFamily="34" charset="0"/>
                          <a:ea typeface="PMingLiU" panose="02020500000000000000" pitchFamily="18" charset="-120"/>
                          <a:cs typeface="Lucida Grande"/>
                        </a:rPr>
                        <a:t>3Sg</a:t>
                      </a: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т</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дын</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деч</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Lucida Grande"/>
                        </a:rPr>
                        <a:t>посн</a:t>
                      </a:r>
                      <a:r>
                        <a:rPr lang="en-US" sz="2400" b="1" dirty="0" err="1">
                          <a:effectLst/>
                          <a:latin typeface="Calibri" panose="020F0502020204030204" pitchFamily="34" charset="0"/>
                          <a:ea typeface="PMingLiU" panose="02020500000000000000" pitchFamily="18" charset="-120"/>
                          <a:cs typeface="Lucida Grande"/>
                        </a:rPr>
                        <a:t>а</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24245427"/>
                  </a:ext>
                </a:extLst>
              </a:tr>
              <a:tr h="0">
                <a:tc>
                  <a:txBody>
                    <a:bodyPr/>
                    <a:lstStyle/>
                    <a:p>
                      <a:pPr algn="just"/>
                      <a:r>
                        <a:rPr lang="en-GB" sz="2400" b="1" dirty="0">
                          <a:effectLst/>
                          <a:latin typeface="Calibri" panose="020F0502020204030204" pitchFamily="34" charset="0"/>
                          <a:ea typeface="PMingLiU" panose="02020500000000000000" pitchFamily="18" charset="-120"/>
                          <a:cs typeface="Lucida Grande"/>
                        </a:rPr>
                        <a:t>1Pl</a:t>
                      </a: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мемн</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н деч </a:t>
                      </a:r>
                      <a:r>
                        <a:rPr lang="en-US" sz="2400">
                          <a:effectLst/>
                          <a:latin typeface="Calibri" panose="020F0502020204030204" pitchFamily="34" charset="0"/>
                          <a:ea typeface="PMingLiU" panose="02020500000000000000" pitchFamily="18" charset="-120"/>
                          <a:cs typeface="Lucida Grande"/>
                        </a:rPr>
                        <a:t>посн</a:t>
                      </a:r>
                      <a:r>
                        <a:rPr lang="en-US" sz="2400" b="1">
                          <a:effectLst/>
                          <a:latin typeface="Calibri" panose="020F0502020204030204" pitchFamily="34" charset="0"/>
                          <a:ea typeface="PMingLiU" panose="02020500000000000000" pitchFamily="18" charset="-120"/>
                          <a:cs typeface="Lucida Grande"/>
                        </a:rPr>
                        <a:t>а</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291027844"/>
                  </a:ext>
                </a:extLst>
              </a:tr>
              <a:tr h="0">
                <a:tc>
                  <a:txBody>
                    <a:bodyPr/>
                    <a:lstStyle/>
                    <a:p>
                      <a:pPr algn="just"/>
                      <a:r>
                        <a:rPr lang="en-GB" sz="2400" b="1" dirty="0">
                          <a:effectLst/>
                          <a:latin typeface="Calibri" panose="020F0502020204030204" pitchFamily="34" charset="0"/>
                          <a:ea typeface="PMingLiU" panose="02020500000000000000" pitchFamily="18" charset="-120"/>
                          <a:cs typeface="Lucida Grande"/>
                        </a:rPr>
                        <a:t>2Pl</a:t>
                      </a: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тенд</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н</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деч</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Lucida Grande"/>
                        </a:rPr>
                        <a:t>посн</a:t>
                      </a:r>
                      <a:r>
                        <a:rPr lang="en-US" sz="2400" b="1" dirty="0" err="1">
                          <a:effectLst/>
                          <a:latin typeface="Calibri" panose="020F0502020204030204" pitchFamily="34" charset="0"/>
                          <a:ea typeface="PMingLiU" panose="02020500000000000000" pitchFamily="18" charset="-120"/>
                          <a:cs typeface="Lucida Grande"/>
                        </a:rPr>
                        <a:t>а</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773120333"/>
                  </a:ext>
                </a:extLst>
              </a:tr>
              <a:tr h="0">
                <a:tc>
                  <a:txBody>
                    <a:bodyPr/>
                    <a:lstStyle/>
                    <a:p>
                      <a:pPr algn="just"/>
                      <a:r>
                        <a:rPr lang="en-GB" sz="2400" b="1" dirty="0">
                          <a:effectLst/>
                          <a:latin typeface="Calibri" panose="020F0502020204030204" pitchFamily="34" charset="0"/>
                          <a:ea typeface="PMingLiU" panose="02020500000000000000" pitchFamily="18" charset="-120"/>
                          <a:cs typeface="Lucida Grande"/>
                        </a:rPr>
                        <a:t>3Pl</a:t>
                      </a:r>
                    </a:p>
                  </a:txBody>
                  <a:tcPr marL="68580" marR="68580" marT="0" marB="0"/>
                </a:tc>
                <a:tc>
                  <a:txBody>
                    <a:bodyPr/>
                    <a:lstStyle/>
                    <a:p>
                      <a:pPr algn="just"/>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134263335"/>
                  </a:ext>
                </a:extLst>
              </a:tr>
            </a:tbl>
          </a:graphicData>
        </a:graphic>
      </p:graphicFrame>
      <p:sp>
        <p:nvSpPr>
          <p:cNvPr id="8" name="Rectangle 7">
            <a:extLst>
              <a:ext uri="{FF2B5EF4-FFF2-40B4-BE49-F238E27FC236}">
                <a16:creationId xmlns:a16="http://schemas.microsoft.com/office/drawing/2014/main" id="{51829B36-94A6-46A0-B0A5-907753342ADB}"/>
              </a:ext>
            </a:extLst>
          </p:cNvPr>
          <p:cNvSpPr/>
          <p:nvPr/>
        </p:nvSpPr>
        <p:spPr>
          <a:xfrm>
            <a:off x="4487716" y="3175001"/>
            <a:ext cx="2470152"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23AF40E-08DE-4AE7-B74E-3AD4C2451C74}"/>
              </a:ext>
            </a:extLst>
          </p:cNvPr>
          <p:cNvSpPr/>
          <p:nvPr/>
        </p:nvSpPr>
        <p:spPr>
          <a:xfrm>
            <a:off x="4487716" y="3553375"/>
            <a:ext cx="2470152"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BF49878-8779-47B8-AB24-BA65F338A9B5}"/>
              </a:ext>
            </a:extLst>
          </p:cNvPr>
          <p:cNvSpPr/>
          <p:nvPr/>
        </p:nvSpPr>
        <p:spPr>
          <a:xfrm>
            <a:off x="4436916" y="3922773"/>
            <a:ext cx="2470152"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849C136-0E33-416B-980A-23B4CB1365CA}"/>
              </a:ext>
            </a:extLst>
          </p:cNvPr>
          <p:cNvSpPr/>
          <p:nvPr/>
        </p:nvSpPr>
        <p:spPr>
          <a:xfrm>
            <a:off x="4487716" y="4251530"/>
            <a:ext cx="2668734" cy="281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71D1BA2-A651-44C2-B990-5EE38D0B875F}"/>
              </a:ext>
            </a:extLst>
          </p:cNvPr>
          <p:cNvSpPr/>
          <p:nvPr/>
        </p:nvSpPr>
        <p:spPr>
          <a:xfrm>
            <a:off x="4487716" y="4648926"/>
            <a:ext cx="2668734" cy="25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164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2415</Words>
  <Application>Microsoft Office PowerPoint</Application>
  <PresentationFormat>Widescreen</PresentationFormat>
  <Paragraphs>462</Paragraphs>
  <Slides>33</Slides>
  <Notes>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Wingdings</vt:lpstr>
      <vt:lpstr>Office Theme</vt:lpstr>
      <vt:lpstr>Chapter 31</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vt:lpstr>
      <vt:lpstr>PowerPoint Presentation</vt:lpstr>
      <vt:lpstr>PowerPoint Presentation</vt:lpstr>
      <vt:lpstr>PowerPoint Presentation</vt:lpstr>
      <vt:lpstr>PowerPoint Presentation</vt:lpstr>
      <vt:lpstr>Exercises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31</dc:title>
  <dc:creator>Jeremy Bradley</dc:creator>
  <cp:lastModifiedBy>Jeremy moss Bradley</cp:lastModifiedBy>
  <cp:revision>199</cp:revision>
  <dcterms:created xsi:type="dcterms:W3CDTF">2021-01-22T02:35:08Z</dcterms:created>
  <dcterms:modified xsi:type="dcterms:W3CDTF">2024-03-15T14:04:16Z</dcterms:modified>
</cp:coreProperties>
</file>