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383" r:id="rId2"/>
    <p:sldId id="761" r:id="rId3"/>
    <p:sldId id="596" r:id="rId4"/>
    <p:sldId id="595" r:id="rId5"/>
    <p:sldId id="597" r:id="rId6"/>
    <p:sldId id="600" r:id="rId7"/>
    <p:sldId id="601" r:id="rId8"/>
    <p:sldId id="603" r:id="rId9"/>
    <p:sldId id="604" r:id="rId10"/>
    <p:sldId id="605" r:id="rId11"/>
    <p:sldId id="609" r:id="rId12"/>
    <p:sldId id="608" r:id="rId13"/>
    <p:sldId id="610" r:id="rId14"/>
    <p:sldId id="606" r:id="rId15"/>
    <p:sldId id="613" r:id="rId16"/>
    <p:sldId id="611" r:id="rId17"/>
    <p:sldId id="612" r:id="rId18"/>
    <p:sldId id="615" r:id="rId19"/>
    <p:sldId id="616" r:id="rId20"/>
    <p:sldId id="618" r:id="rId21"/>
    <p:sldId id="620" r:id="rId22"/>
    <p:sldId id="621" r:id="rId23"/>
    <p:sldId id="622" r:id="rId24"/>
    <p:sldId id="623" r:id="rId25"/>
    <p:sldId id="625" r:id="rId26"/>
    <p:sldId id="626" r:id="rId27"/>
    <p:sldId id="627" r:id="rId28"/>
    <p:sldId id="628" r:id="rId29"/>
    <p:sldId id="629" r:id="rId30"/>
    <p:sldId id="630" r:id="rId31"/>
    <p:sldId id="631" r:id="rId32"/>
    <p:sldId id="633" r:id="rId33"/>
    <p:sldId id="5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359" autoAdjust="0"/>
  </p:normalViewPr>
  <p:slideViewPr>
    <p:cSldViewPr snapToGrid="0">
      <p:cViewPr varScale="1">
        <p:scale>
          <a:sx n="92" d="100"/>
          <a:sy n="92" d="100"/>
        </p:scale>
        <p:origin x="450"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a:t>
            </a:fld>
            <a:endParaRPr lang="en-GB"/>
          </a:p>
        </p:txBody>
      </p:sp>
    </p:spTree>
    <p:extLst>
      <p:ext uri="{BB962C8B-B14F-4D97-AF65-F5344CB8AC3E}">
        <p14:creationId xmlns:p14="http://schemas.microsoft.com/office/powerpoint/2010/main" val="101218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6</a:t>
            </a:fld>
            <a:endParaRPr lang="en-GB"/>
          </a:p>
        </p:txBody>
      </p:sp>
    </p:spTree>
    <p:extLst>
      <p:ext uri="{BB962C8B-B14F-4D97-AF65-F5344CB8AC3E}">
        <p14:creationId xmlns:p14="http://schemas.microsoft.com/office/powerpoint/2010/main" val="379590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183081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100121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18572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31</a:t>
            </a:fld>
            <a:endParaRPr lang="en-GB"/>
          </a:p>
        </p:txBody>
      </p:sp>
    </p:spTree>
    <p:extLst>
      <p:ext uri="{BB962C8B-B14F-4D97-AF65-F5344CB8AC3E}">
        <p14:creationId xmlns:p14="http://schemas.microsoft.com/office/powerpoint/2010/main" val="196593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32</a:t>
            </a:fld>
            <a:endParaRPr lang="en-GB"/>
          </a:p>
        </p:txBody>
      </p:sp>
    </p:spTree>
    <p:extLst>
      <p:ext uri="{BB962C8B-B14F-4D97-AF65-F5344CB8AC3E}">
        <p14:creationId xmlns:p14="http://schemas.microsoft.com/office/powerpoint/2010/main" val="289216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3A6C0F8B-3B19-4E9A-9BDE-9454AC63C3BF}"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857C2A22-6FB1-4FAC-8576-807D13F03103}"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A7088F21-1209-4921-890D-5C629C77CD62}"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313D39A9-0C30-496E-9DEC-F043F6F2C8E7}"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135DF97A-B4DA-4868-BAAA-373139539750}"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9E1A498-6571-48D0-81C6-E33B9302F7F3}"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01</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0AE36075-9892-4B82-BA43-9F7D34F275DF}"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01</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B6591DF3-FF76-4C75-8262-F6FA2743BD23}"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95322118-8AB3-4B28-9586-E7DB11BA0A5A}"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01</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29976DBC-1DE0-4046-AC8B-C0E617F191C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01</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058F3F39-AD88-4C4D-BA89-51968C264E0E}"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01</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040AA-6D43-425B-920F-E0B5110F766D}"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01</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jylme/" TargetMode="External"/><Relationship Id="rId2" Type="http://schemas.openxmlformats.org/officeDocument/2006/relationships/hyperlink" Target="https://commons.wikimedia.org/wiki/File:Canonization_2014-The_Canonization_of_Saint_John_XXIII_and_Saint_John_Paul_II_(14036966125).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01</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3260516679"/>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a:effectLst/>
                          <a:latin typeface="+mn-lt"/>
                        </a:rPr>
                        <a:t>Inessive</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en-US" sz="1800" dirty="0" err="1">
                          <a:effectLst/>
                          <a:latin typeface="+mn-lt"/>
                        </a:rPr>
                        <a:t>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en-US" sz="1800" dirty="0" err="1">
                          <a:effectLst/>
                          <a:latin typeface="+mn-lt"/>
                        </a:rPr>
                        <a:t>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теҥг</a:t>
                      </a:r>
                      <a:r>
                        <a:rPr lang="en-US" sz="1800" b="1" dirty="0" err="1">
                          <a:effectLst/>
                          <a:latin typeface="+mn-lt"/>
                        </a:rPr>
                        <a:t>е</a:t>
                      </a:r>
                      <a:r>
                        <a:rPr lang="en-US" sz="1800" dirty="0" err="1">
                          <a:effectLst/>
                          <a:latin typeface="+mn-lt"/>
                        </a:rPr>
                        <a:t>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кӱт</a:t>
                      </a:r>
                      <a:r>
                        <a:rPr lang="en-US" sz="1800" b="1" dirty="0" err="1">
                          <a:effectLst/>
                          <a:latin typeface="+mn-lt"/>
                        </a:rPr>
                        <a:t>ӱ</a:t>
                      </a:r>
                      <a:r>
                        <a:rPr lang="en-US" sz="1800" dirty="0" err="1">
                          <a:effectLst/>
                          <a:latin typeface="+mn-lt"/>
                        </a:rPr>
                        <a:t>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к</a:t>
                      </a:r>
                      <a:r>
                        <a:rPr lang="en-US" sz="1800" b="1">
                          <a:effectLst/>
                          <a:latin typeface="+mn-lt"/>
                          <a:ea typeface="PMingLiU" panose="02020500000000000000" pitchFamily="18" charset="-120"/>
                          <a:cs typeface="Calibri" panose="020F0502020204030204" pitchFamily="34" charset="0"/>
                        </a:rPr>
                        <a:t>е</a:t>
                      </a:r>
                      <a:r>
                        <a:rPr lang="en-US" sz="1800">
                          <a:effectLst/>
                          <a:latin typeface="+mn-lt"/>
                          <a:ea typeface="PMingLiU" panose="02020500000000000000" pitchFamily="18" charset="-120"/>
                          <a:cs typeface="Calibri" panose="020F0502020204030204" pitchFamily="34" charset="0"/>
                        </a:rPr>
                        <a:t>чыште</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6112668" y="1025751"/>
            <a:ext cx="1651000" cy="646095"/>
          </a:xfrm>
        </p:spPr>
        <p:txBody>
          <a:bodyPr/>
          <a:lstStyle/>
          <a:p>
            <a:pPr marL="0" indent="0">
              <a:buNone/>
            </a:pPr>
            <a:r>
              <a:rPr lang="de-AT" dirty="0"/>
              <a:t>-(</a:t>
            </a:r>
            <a:r>
              <a:rPr lang="mi-NZ" dirty="0"/>
              <a:t>ы)штЕ:</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56563-5890-4A2A-930A-FD9498523145}"/>
              </a:ext>
            </a:extLst>
          </p:cNvPr>
          <p:cNvSpPr/>
          <p:nvPr/>
        </p:nvSpPr>
        <p:spPr>
          <a:xfrm>
            <a:off x="6934196" y="312737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13D0B-616F-4BE0-9F81-23BFFCFF67FA}"/>
              </a:ext>
            </a:extLst>
          </p:cNvPr>
          <p:cNvSpPr/>
          <p:nvPr/>
        </p:nvSpPr>
        <p:spPr>
          <a:xfrm>
            <a:off x="6934195" y="343852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52FB2C-C55B-47D6-AE9F-BCE869FF9F0A}"/>
              </a:ext>
            </a:extLst>
          </p:cNvPr>
          <p:cNvSpPr/>
          <p:nvPr/>
        </p:nvSpPr>
        <p:spPr>
          <a:xfrm>
            <a:off x="6934194" y="374888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70F516-1AC5-408E-A925-55A5BC8819AE}"/>
              </a:ext>
            </a:extLst>
          </p:cNvPr>
          <p:cNvSpPr/>
          <p:nvPr/>
        </p:nvSpPr>
        <p:spPr>
          <a:xfrm>
            <a:off x="693419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C5E281-0EC9-455E-88B2-9B444A284E85}"/>
              </a:ext>
            </a:extLst>
          </p:cNvPr>
          <p:cNvSpPr/>
          <p:nvPr/>
        </p:nvSpPr>
        <p:spPr>
          <a:xfrm>
            <a:off x="693419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7DB5E1-045E-4A7C-AE19-94CE8F08B2D7}"/>
              </a:ext>
            </a:extLst>
          </p:cNvPr>
          <p:cNvSpPr/>
          <p:nvPr/>
        </p:nvSpPr>
        <p:spPr>
          <a:xfrm>
            <a:off x="6934193" y="468631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40AD87-157C-4D9B-8D55-25C8EEDB2508}"/>
              </a:ext>
            </a:extLst>
          </p:cNvPr>
          <p:cNvSpPr/>
          <p:nvPr/>
        </p:nvSpPr>
        <p:spPr>
          <a:xfrm>
            <a:off x="6934193" y="49855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E0D594-EE91-44EB-BED4-23D2B0AB58C1}"/>
              </a:ext>
            </a:extLst>
          </p:cNvPr>
          <p:cNvSpPr/>
          <p:nvPr/>
        </p:nvSpPr>
        <p:spPr>
          <a:xfrm>
            <a:off x="6934192" y="52959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CF2B69-E68F-41ED-A452-A187BD9A4DF2}"/>
              </a:ext>
            </a:extLst>
          </p:cNvPr>
          <p:cNvSpPr/>
          <p:nvPr/>
        </p:nvSpPr>
        <p:spPr>
          <a:xfrm>
            <a:off x="693419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2D2F3F-B702-43B8-BECD-765988318FC2}"/>
              </a:ext>
            </a:extLst>
          </p:cNvPr>
          <p:cNvSpPr/>
          <p:nvPr/>
        </p:nvSpPr>
        <p:spPr>
          <a:xfrm>
            <a:off x="6934190" y="5924554"/>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Inessive case</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Tree>
    <p:extLst>
      <p:ext uri="{BB962C8B-B14F-4D97-AF65-F5344CB8AC3E}">
        <p14:creationId xmlns:p14="http://schemas.microsoft.com/office/powerpoint/2010/main" val="28182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084213498"/>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a:effectLst/>
                          <a:latin typeface="+mn-lt"/>
                        </a:rPr>
                        <a:t>Inessive</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en-US" sz="1800" dirty="0" err="1">
                          <a:effectLst/>
                          <a:latin typeface="+mn-lt"/>
                        </a:rPr>
                        <a:t>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en-US" sz="1800" dirty="0" err="1">
                          <a:effectLst/>
                          <a:latin typeface="+mn-lt"/>
                        </a:rPr>
                        <a:t>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теҥг</a:t>
                      </a:r>
                      <a:r>
                        <a:rPr lang="en-US" sz="1800" b="1" dirty="0" err="1">
                          <a:effectLst/>
                          <a:latin typeface="+mn-lt"/>
                        </a:rPr>
                        <a:t>е</a:t>
                      </a:r>
                      <a:r>
                        <a:rPr lang="en-US" sz="1800" dirty="0" err="1">
                          <a:effectLst/>
                          <a:latin typeface="+mn-lt"/>
                        </a:rPr>
                        <a:t>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кӱт</a:t>
                      </a:r>
                      <a:r>
                        <a:rPr lang="en-US" sz="1800" b="1" dirty="0" err="1">
                          <a:effectLst/>
                          <a:latin typeface="+mn-lt"/>
                        </a:rPr>
                        <a:t>ӱ</a:t>
                      </a:r>
                      <a:r>
                        <a:rPr lang="en-US" sz="1800" dirty="0" err="1">
                          <a:effectLst/>
                          <a:latin typeface="+mn-lt"/>
                        </a:rPr>
                        <a:t>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дыште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к</a:t>
                      </a:r>
                      <a:r>
                        <a:rPr lang="en-US" sz="1800" b="1">
                          <a:effectLst/>
                          <a:latin typeface="+mn-lt"/>
                          <a:ea typeface="PMingLiU" panose="02020500000000000000" pitchFamily="18" charset="-120"/>
                          <a:cs typeface="Calibri" panose="020F0502020204030204" pitchFamily="34" charset="0"/>
                        </a:rPr>
                        <a:t>е</a:t>
                      </a:r>
                      <a:r>
                        <a:rPr lang="en-US" sz="1800">
                          <a:effectLst/>
                          <a:latin typeface="+mn-lt"/>
                          <a:ea typeface="PMingLiU" panose="02020500000000000000" pitchFamily="18" charset="-120"/>
                          <a:cs typeface="Calibri" panose="020F0502020204030204" pitchFamily="34" charset="0"/>
                        </a:rPr>
                        <a:t>чыште</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ргыштӧ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Inessive case</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1651000" cy="646095"/>
          </a:xfrm>
        </p:spPr>
        <p:txBody>
          <a:bodyPr/>
          <a:lstStyle/>
          <a:p>
            <a:pPr marL="0" indent="0">
              <a:buNone/>
            </a:pPr>
            <a:r>
              <a:rPr lang="de-AT" dirty="0"/>
              <a:t>-(</a:t>
            </a:r>
            <a:r>
              <a:rPr lang="mi-NZ" dirty="0"/>
              <a:t>ы)штЕ:</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480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631193879"/>
              </p:ext>
            </p:extLst>
          </p:nvPr>
        </p:nvGraphicFramePr>
        <p:xfrm>
          <a:off x="2928937" y="1870073"/>
          <a:ext cx="6367463" cy="12432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a:effectLst/>
                          <a:latin typeface="+mn-lt"/>
                        </a:rPr>
                        <a:t>Inessive</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1" dirty="0" err="1">
                          <a:effectLst/>
                          <a:latin typeface="+mn-lt"/>
                        </a:rPr>
                        <a:t>Э</a:t>
                      </a:r>
                      <a:r>
                        <a:rPr lang="en-US" sz="1800" b="0" dirty="0" err="1">
                          <a:effectLst/>
                          <a:latin typeface="+mn-lt"/>
                        </a:rPr>
                        <a:t>споо</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Lucida Grande"/>
                        </a:rPr>
                        <a:t>Espoo</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1" dirty="0" err="1">
                          <a:effectLst/>
                          <a:latin typeface="+mn-lt"/>
                        </a:rPr>
                        <a:t>Э</a:t>
                      </a:r>
                      <a:r>
                        <a:rPr lang="en-US" sz="1800" b="0" dirty="0" err="1">
                          <a:effectLst/>
                          <a:latin typeface="+mn-lt"/>
                        </a:rPr>
                        <a:t>споошто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mi-NZ" sz="1800" b="0" dirty="0">
                          <a:effectLst/>
                          <a:latin typeface="+mn-lt"/>
                          <a:ea typeface="PMingLiU" panose="02020500000000000000" pitchFamily="18" charset="-120"/>
                          <a:cs typeface="Lucida Grande"/>
                        </a:rPr>
                        <a:t>М</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гдебург</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Magdeburg</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mi-NZ" sz="1800" b="0" dirty="0">
                          <a:effectLst/>
                          <a:latin typeface="+mn-lt"/>
                          <a:ea typeface="PMingLiU" panose="02020500000000000000" pitchFamily="18" charset="-120"/>
                          <a:cs typeface="Lucida Grande"/>
                        </a:rPr>
                        <a:t>М</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гдебургышто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mi-NZ" sz="1800" b="0" dirty="0">
                          <a:effectLst/>
                          <a:latin typeface="+mn-lt"/>
                          <a:ea typeface="PMingLiU" panose="02020500000000000000" pitchFamily="18" charset="-120"/>
                          <a:cs typeface="Lucida Grande"/>
                        </a:rPr>
                        <a:t>Т</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мсалу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Tamsalu</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mi-NZ" sz="1800" b="0" dirty="0">
                          <a:effectLst/>
                          <a:latin typeface="+mn-lt"/>
                          <a:ea typeface="PMingLiU" panose="02020500000000000000" pitchFamily="18" charset="-120"/>
                          <a:cs typeface="Lucida Grande"/>
                        </a:rPr>
                        <a:t>Т</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мсалушто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bl>
          </a:graphicData>
        </a:graphic>
      </p:graphicFrame>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2BB31064-AA6E-4D14-AD86-8260A3166875}"/>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Inessive case</a:t>
            </a:r>
            <a:endParaRPr lang="en-GB" sz="3600" dirty="0"/>
          </a:p>
        </p:txBody>
      </p:sp>
      <p:sp>
        <p:nvSpPr>
          <p:cNvPr id="25" name="Content Placeholder 2">
            <a:extLst>
              <a:ext uri="{FF2B5EF4-FFF2-40B4-BE49-F238E27FC236}">
                <a16:creationId xmlns:a16="http://schemas.microsoft.com/office/drawing/2014/main" id="{86075E5C-E5F6-4D3E-A015-086818B2DE02}"/>
              </a:ext>
            </a:extLst>
          </p:cNvPr>
          <p:cNvSpPr>
            <a:spLocks noGrp="1"/>
          </p:cNvSpPr>
          <p:nvPr>
            <p:ph idx="1"/>
          </p:nvPr>
        </p:nvSpPr>
        <p:spPr>
          <a:xfrm>
            <a:off x="6112668" y="1025751"/>
            <a:ext cx="1651000" cy="646095"/>
          </a:xfrm>
        </p:spPr>
        <p:txBody>
          <a:bodyPr/>
          <a:lstStyle/>
          <a:p>
            <a:pPr marL="0" indent="0">
              <a:buNone/>
            </a:pPr>
            <a:r>
              <a:rPr lang="de-AT" dirty="0"/>
              <a:t>-(</a:t>
            </a:r>
            <a:r>
              <a:rPr lang="mi-NZ" dirty="0"/>
              <a:t>ы)штЕ:</a:t>
            </a:r>
            <a:endParaRPr lang="en-GB" dirty="0"/>
          </a:p>
        </p:txBody>
      </p:sp>
    </p:spTree>
    <p:extLst>
      <p:ext uri="{BB962C8B-B14F-4D97-AF65-F5344CB8AC3E}">
        <p14:creationId xmlns:p14="http://schemas.microsoft.com/office/powerpoint/2010/main" val="166540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nvGraphicFramePr>
        <p:xfrm>
          <a:off x="2928937" y="1870073"/>
          <a:ext cx="6367463" cy="12432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a:effectLst/>
                          <a:latin typeface="+mn-lt"/>
                        </a:rPr>
                        <a:t>Inessive</a:t>
                      </a:r>
                      <a:endParaRPr lang="en-GB" sz="180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1" dirty="0" err="1">
                          <a:effectLst/>
                          <a:latin typeface="+mn-lt"/>
                        </a:rPr>
                        <a:t>Э</a:t>
                      </a:r>
                      <a:r>
                        <a:rPr lang="en-US" sz="1800" b="0" dirty="0" err="1">
                          <a:effectLst/>
                          <a:latin typeface="+mn-lt"/>
                        </a:rPr>
                        <a:t>споо</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Lucida Grande"/>
                        </a:rPr>
                        <a:t>Espoo</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1" dirty="0" err="1">
                          <a:effectLst/>
                          <a:latin typeface="+mn-lt"/>
                        </a:rPr>
                        <a:t>Э</a:t>
                      </a:r>
                      <a:r>
                        <a:rPr lang="en-US" sz="1800" b="0" dirty="0" err="1">
                          <a:effectLst/>
                          <a:latin typeface="+mn-lt"/>
                        </a:rPr>
                        <a:t>споошто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mi-NZ" sz="1800" b="0" dirty="0">
                          <a:effectLst/>
                          <a:latin typeface="+mn-lt"/>
                          <a:ea typeface="PMingLiU" panose="02020500000000000000" pitchFamily="18" charset="-120"/>
                          <a:cs typeface="Lucida Grande"/>
                        </a:rPr>
                        <a:t>М</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гдебург</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Magdeburg</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mi-NZ" sz="1800" b="0" dirty="0">
                          <a:effectLst/>
                          <a:latin typeface="+mn-lt"/>
                          <a:ea typeface="PMingLiU" panose="02020500000000000000" pitchFamily="18" charset="-120"/>
                          <a:cs typeface="Lucida Grande"/>
                        </a:rPr>
                        <a:t>М</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гдебургышто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mi-NZ" sz="1800" b="0" dirty="0">
                          <a:effectLst/>
                          <a:latin typeface="+mn-lt"/>
                          <a:ea typeface="PMingLiU" panose="02020500000000000000" pitchFamily="18" charset="-120"/>
                          <a:cs typeface="Lucida Grande"/>
                        </a:rPr>
                        <a:t>Т</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мсалу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Tamsalu</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mi-NZ" sz="1800" b="0" dirty="0">
                          <a:effectLst/>
                          <a:latin typeface="+mn-lt"/>
                          <a:ea typeface="PMingLiU" panose="02020500000000000000" pitchFamily="18" charset="-120"/>
                          <a:cs typeface="Lucida Grande"/>
                        </a:rPr>
                        <a:t>Т</a:t>
                      </a:r>
                      <a:r>
                        <a:rPr lang="mi-NZ" sz="1800" b="1" dirty="0">
                          <a:effectLst/>
                          <a:latin typeface="+mn-lt"/>
                          <a:ea typeface="PMingLiU" panose="02020500000000000000" pitchFamily="18" charset="-120"/>
                          <a:cs typeface="Lucida Grande"/>
                        </a:rPr>
                        <a:t>а</a:t>
                      </a:r>
                      <a:r>
                        <a:rPr lang="mi-NZ" sz="1800" b="0" dirty="0">
                          <a:effectLst/>
                          <a:latin typeface="+mn-lt"/>
                          <a:ea typeface="PMingLiU" panose="02020500000000000000" pitchFamily="18" charset="-120"/>
                          <a:cs typeface="Lucida Grande"/>
                        </a:rPr>
                        <a:t>мсалушто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bl>
          </a:graphicData>
        </a:graphic>
      </p:graphicFrame>
      <p:sp>
        <p:nvSpPr>
          <p:cNvPr id="12" name="Title 1">
            <a:extLst>
              <a:ext uri="{FF2B5EF4-FFF2-40B4-BE49-F238E27FC236}">
                <a16:creationId xmlns:a16="http://schemas.microsoft.com/office/drawing/2014/main" id="{20F6C3EF-94A2-40E8-B733-FC04FE6417C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Inessive case</a:t>
            </a:r>
            <a:endParaRPr lang="en-GB" sz="3600" dirty="0"/>
          </a:p>
        </p:txBody>
      </p:sp>
      <p:sp>
        <p:nvSpPr>
          <p:cNvPr id="13" name="Content Placeholder 2">
            <a:extLst>
              <a:ext uri="{FF2B5EF4-FFF2-40B4-BE49-F238E27FC236}">
                <a16:creationId xmlns:a16="http://schemas.microsoft.com/office/drawing/2014/main" id="{50A401FB-FDF2-4C73-969B-407A5755174D}"/>
              </a:ext>
            </a:extLst>
          </p:cNvPr>
          <p:cNvSpPr txBox="1">
            <a:spLocks/>
          </p:cNvSpPr>
          <p:nvPr/>
        </p:nvSpPr>
        <p:spPr>
          <a:xfrm>
            <a:off x="6112668" y="1025751"/>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a:t>-(</a:t>
            </a:r>
            <a:r>
              <a:rPr lang="mi-NZ"/>
              <a:t>ы)штЕ:</a:t>
            </a:r>
            <a:endParaRPr lang="en-GB" dirty="0"/>
          </a:p>
        </p:txBody>
      </p:sp>
    </p:spTree>
    <p:extLst>
      <p:ext uri="{BB962C8B-B14F-4D97-AF65-F5344CB8AC3E}">
        <p14:creationId xmlns:p14="http://schemas.microsoft.com/office/powerpoint/2010/main" val="313119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r>
              <a:rPr lang="mi-NZ" sz="3600" u="sng" dirty="0">
                <a:latin typeface="+mn-lt"/>
              </a:rPr>
              <a:t>6. Cardinal numbers 1–50</a:t>
            </a:r>
            <a:endParaRPr lang="en-GB" sz="3600" u="sng" dirty="0">
              <a:latin typeface="+mn-lt"/>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14</a:t>
            </a:fld>
            <a:endParaRPr lang="en-GB"/>
          </a:p>
        </p:txBody>
      </p:sp>
      <p:graphicFrame>
        <p:nvGraphicFramePr>
          <p:cNvPr id="15" name="Table 14">
            <a:extLst>
              <a:ext uri="{FF2B5EF4-FFF2-40B4-BE49-F238E27FC236}">
                <a16:creationId xmlns:a16="http://schemas.microsoft.com/office/drawing/2014/main" id="{343F348D-18BE-423C-9A5D-0708CA061253}"/>
              </a:ext>
            </a:extLst>
          </p:cNvPr>
          <p:cNvGraphicFramePr>
            <a:graphicFrameLocks noGrp="1"/>
          </p:cNvGraphicFramePr>
          <p:nvPr>
            <p:extLst>
              <p:ext uri="{D42A27DB-BD31-4B8C-83A1-F6EECF244321}">
                <p14:modId xmlns:p14="http://schemas.microsoft.com/office/powerpoint/2010/main" val="1026971165"/>
              </p:ext>
            </p:extLst>
          </p:nvPr>
        </p:nvGraphicFramePr>
        <p:xfrm>
          <a:off x="1038226" y="1690687"/>
          <a:ext cx="10315574" cy="3900487"/>
        </p:xfrm>
        <a:graphic>
          <a:graphicData uri="http://schemas.openxmlformats.org/drawingml/2006/table">
            <a:tbl>
              <a:tblPr firstRow="1" firstCol="1" bandRow="1" bandCol="1">
                <a:tableStyleId>{5940675A-B579-460E-94D1-54222C63F5DA}</a:tableStyleId>
              </a:tblPr>
              <a:tblGrid>
                <a:gridCol w="4530013">
                  <a:extLst>
                    <a:ext uri="{9D8B030D-6E8A-4147-A177-3AD203B41FA5}">
                      <a16:colId xmlns:a16="http://schemas.microsoft.com/office/drawing/2014/main" val="791234168"/>
                    </a:ext>
                  </a:extLst>
                </a:gridCol>
                <a:gridCol w="5785561">
                  <a:extLst>
                    <a:ext uri="{9D8B030D-6E8A-4147-A177-3AD203B41FA5}">
                      <a16:colId xmlns:a16="http://schemas.microsoft.com/office/drawing/2014/main" val="1615913640"/>
                    </a:ext>
                  </a:extLst>
                </a:gridCol>
              </a:tblGrid>
              <a:tr h="2166937">
                <a:tc>
                  <a:txBody>
                    <a:bodyPr/>
                    <a:lstStyle/>
                    <a:p>
                      <a:pPr algn="just"/>
                      <a:r>
                        <a:rPr lang="en-US" sz="2000" dirty="0">
                          <a:effectLst/>
                        </a:rPr>
                        <a:t>– </a:t>
                      </a:r>
                      <a:r>
                        <a:rPr lang="en-US" sz="2000" dirty="0" err="1">
                          <a:effectLst/>
                        </a:rPr>
                        <a:t>Йошк</a:t>
                      </a:r>
                      <a:r>
                        <a:rPr lang="en-US" sz="2000" b="1" dirty="0" err="1">
                          <a:effectLst/>
                        </a:rPr>
                        <a:t>а</a:t>
                      </a:r>
                      <a:r>
                        <a:rPr lang="en-US" sz="2000" dirty="0" err="1">
                          <a:effectLst/>
                        </a:rPr>
                        <a:t>р-Ол</a:t>
                      </a:r>
                      <a:r>
                        <a:rPr lang="en-US" sz="2000" b="1" dirty="0" err="1">
                          <a:effectLst/>
                        </a:rPr>
                        <a:t>а</a:t>
                      </a:r>
                      <a:r>
                        <a:rPr lang="en-US" sz="2000" dirty="0" err="1">
                          <a:effectLst/>
                        </a:rPr>
                        <a:t>ште</a:t>
                      </a:r>
                      <a:r>
                        <a:rPr lang="en-US" sz="2000" dirty="0">
                          <a:effectLst/>
                        </a:rPr>
                        <a:t> </a:t>
                      </a:r>
                      <a:r>
                        <a:rPr lang="en-US" sz="2000" dirty="0" err="1">
                          <a:effectLst/>
                        </a:rPr>
                        <a:t>мын</a:t>
                      </a:r>
                      <a:r>
                        <a:rPr lang="en-US" sz="2000" b="1" dirty="0" err="1">
                          <a:effectLst/>
                        </a:rPr>
                        <a:t>я</a:t>
                      </a:r>
                      <a:r>
                        <a:rPr lang="en-US" sz="2000" dirty="0" err="1">
                          <a:effectLst/>
                        </a:rPr>
                        <a:t>р</a:t>
                      </a:r>
                      <a:r>
                        <a:rPr lang="en-US" sz="2000" dirty="0">
                          <a:effectLst/>
                        </a:rPr>
                        <a:t> </a:t>
                      </a:r>
                      <a:r>
                        <a:rPr lang="en-US" sz="2000" dirty="0" err="1">
                          <a:effectLst/>
                        </a:rPr>
                        <a:t>киноте</a:t>
                      </a:r>
                      <a:r>
                        <a:rPr lang="en-US" sz="2000" b="1" dirty="0" err="1">
                          <a:effectLst/>
                        </a:rPr>
                        <a:t>а</a:t>
                      </a:r>
                      <a:r>
                        <a:rPr lang="en-US" sz="2000" dirty="0" err="1">
                          <a:effectLst/>
                        </a:rPr>
                        <a:t>тр</a:t>
                      </a:r>
                      <a:r>
                        <a:rPr lang="en-US" sz="2000" dirty="0">
                          <a:effectLst/>
                        </a:rPr>
                        <a:t>?</a:t>
                      </a:r>
                      <a:endParaRPr lang="en-GB" sz="2000" dirty="0">
                        <a:effectLst/>
                      </a:endParaRPr>
                    </a:p>
                    <a:p>
                      <a:pPr algn="just"/>
                      <a:r>
                        <a:rPr lang="en-US" sz="2000" dirty="0">
                          <a:effectLst/>
                        </a:rPr>
                        <a:t> </a:t>
                      </a:r>
                      <a:endParaRPr lang="en-GB" sz="2000" dirty="0">
                        <a:effectLst/>
                      </a:endParaRPr>
                    </a:p>
                    <a:p>
                      <a:pPr algn="just"/>
                      <a:r>
                        <a:rPr lang="en-US" sz="2000" dirty="0">
                          <a:effectLst/>
                        </a:rPr>
                        <a:t>– a) </a:t>
                      </a:r>
                      <a:r>
                        <a:rPr lang="en-US" sz="2000" u="sng" dirty="0" err="1">
                          <a:effectLst/>
                        </a:rPr>
                        <a:t>К</a:t>
                      </a:r>
                      <a:r>
                        <a:rPr lang="en-US" sz="2000" b="1" u="sng" dirty="0" err="1">
                          <a:effectLst/>
                        </a:rPr>
                        <a:t>о</a:t>
                      </a:r>
                      <a:r>
                        <a:rPr lang="en-US" sz="2000" u="sng" dirty="0" err="1">
                          <a:effectLst/>
                        </a:rPr>
                        <a:t>кыт</a:t>
                      </a:r>
                      <a:r>
                        <a:rPr lang="en-US" sz="2000" dirty="0">
                          <a:effectLst/>
                        </a:rPr>
                        <a:t>.</a:t>
                      </a:r>
                      <a:endParaRPr lang="en-GB" sz="2000" dirty="0">
                        <a:effectLst/>
                      </a:endParaRPr>
                    </a:p>
                    <a:p>
                      <a:pPr algn="just"/>
                      <a:r>
                        <a:rPr lang="en-US" sz="2000" dirty="0">
                          <a:effectLst/>
                        </a:rPr>
                        <a:t>– b) </a:t>
                      </a:r>
                      <a:r>
                        <a:rPr lang="en-US" sz="2000" dirty="0" err="1">
                          <a:effectLst/>
                        </a:rPr>
                        <a:t>Йошк</a:t>
                      </a:r>
                      <a:r>
                        <a:rPr lang="en-US" sz="2000" b="1" dirty="0" err="1">
                          <a:effectLst/>
                        </a:rPr>
                        <a:t>а</a:t>
                      </a:r>
                      <a:r>
                        <a:rPr lang="en-US" sz="2000" dirty="0" err="1">
                          <a:effectLst/>
                        </a:rPr>
                        <a:t>р-Ол</a:t>
                      </a:r>
                      <a:r>
                        <a:rPr lang="en-US" sz="2000" b="1" dirty="0" err="1">
                          <a:effectLst/>
                        </a:rPr>
                        <a:t>а</a:t>
                      </a:r>
                      <a:r>
                        <a:rPr lang="en-US" sz="2000" dirty="0" err="1">
                          <a:effectLst/>
                        </a:rPr>
                        <a:t>ште</a:t>
                      </a:r>
                      <a:r>
                        <a:rPr lang="en-US" sz="2000" dirty="0">
                          <a:effectLst/>
                        </a:rPr>
                        <a:t> </a:t>
                      </a:r>
                      <a:r>
                        <a:rPr lang="en-US" sz="2000" u="sng" dirty="0" err="1">
                          <a:effectLst/>
                        </a:rPr>
                        <a:t>кок</a:t>
                      </a:r>
                      <a:r>
                        <a:rPr lang="en-US" sz="2000" dirty="0">
                          <a:effectLst/>
                        </a:rPr>
                        <a:t> </a:t>
                      </a:r>
                      <a:r>
                        <a:rPr lang="en-US" sz="2000" dirty="0" err="1">
                          <a:effectLst/>
                        </a:rPr>
                        <a:t>киноте</a:t>
                      </a:r>
                      <a:r>
                        <a:rPr lang="en-US" sz="2000" b="1" dirty="0" err="1">
                          <a:effectLst/>
                        </a:rPr>
                        <a:t>а</a:t>
                      </a:r>
                      <a:r>
                        <a:rPr lang="en-US" sz="2000" dirty="0" err="1">
                          <a:effectLst/>
                        </a:rPr>
                        <a:t>тр</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dirty="0">
                          <a:effectLst/>
                        </a:rPr>
                        <a:t>– How many movie theaters are there in Yoshkar-Ola?</a:t>
                      </a:r>
                      <a:endParaRPr lang="en-GB" sz="2000" dirty="0">
                        <a:effectLst/>
                      </a:endParaRPr>
                    </a:p>
                    <a:p>
                      <a:pPr algn="l">
                        <a:tabLst>
                          <a:tab pos="359410" algn="l"/>
                        </a:tabLst>
                      </a:pPr>
                      <a:endParaRPr lang="en-US" sz="2000" dirty="0">
                        <a:effectLst/>
                      </a:endParaRPr>
                    </a:p>
                    <a:p>
                      <a:pPr algn="l">
                        <a:tabLst>
                          <a:tab pos="359410" algn="l"/>
                        </a:tabLst>
                      </a:pPr>
                      <a:r>
                        <a:rPr lang="en-US" sz="2000" dirty="0">
                          <a:effectLst/>
                        </a:rPr>
                        <a:t>– a) Two.</a:t>
                      </a:r>
                      <a:endParaRPr lang="en-GB" sz="2000" dirty="0">
                        <a:effectLst/>
                      </a:endParaRPr>
                    </a:p>
                    <a:p>
                      <a:pPr algn="l">
                        <a:tabLst>
                          <a:tab pos="359410" algn="l"/>
                        </a:tabLst>
                      </a:pPr>
                      <a:r>
                        <a:rPr lang="en-US" sz="2000" dirty="0">
                          <a:effectLst/>
                        </a:rPr>
                        <a:t>– b) There are two movie theaters in Yoshkar-Ola.</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67990092"/>
                  </a:ext>
                </a:extLst>
              </a:tr>
              <a:tr h="1733550">
                <a:tc>
                  <a:txBody>
                    <a:bodyPr/>
                    <a:lstStyle/>
                    <a:p>
                      <a:pPr algn="just"/>
                      <a:r>
                        <a:rPr lang="en-US" sz="2000" dirty="0">
                          <a:effectLst/>
                        </a:rPr>
                        <a:t>– </a:t>
                      </a:r>
                      <a:r>
                        <a:rPr lang="en-US" sz="2000" dirty="0" err="1">
                          <a:effectLst/>
                        </a:rPr>
                        <a:t>Моркышто</a:t>
                      </a:r>
                      <a:r>
                        <a:rPr lang="en-US" sz="2000" dirty="0">
                          <a:effectLst/>
                        </a:rPr>
                        <a:t> </a:t>
                      </a:r>
                      <a:r>
                        <a:rPr lang="en-US" sz="2000" dirty="0" err="1">
                          <a:effectLst/>
                        </a:rPr>
                        <a:t>мыняр</a:t>
                      </a:r>
                      <a:r>
                        <a:rPr lang="en-US" sz="2000" dirty="0">
                          <a:effectLst/>
                        </a:rPr>
                        <a:t> </a:t>
                      </a:r>
                      <a:r>
                        <a:rPr lang="en-US" sz="2000" dirty="0" err="1">
                          <a:effectLst/>
                        </a:rPr>
                        <a:t>школ</a:t>
                      </a:r>
                      <a:r>
                        <a:rPr lang="en-US" sz="2000" dirty="0">
                          <a:effectLst/>
                        </a:rPr>
                        <a:t>?</a:t>
                      </a:r>
                      <a:endParaRPr lang="en-GB" sz="2000" dirty="0">
                        <a:effectLst/>
                      </a:endParaRPr>
                    </a:p>
                    <a:p>
                      <a:pPr algn="just"/>
                      <a:r>
                        <a:rPr lang="en-US" sz="2000" dirty="0">
                          <a:effectLst/>
                        </a:rPr>
                        <a:t> </a:t>
                      </a:r>
                      <a:endParaRPr lang="en-GB" sz="2000" dirty="0">
                        <a:effectLst/>
                      </a:endParaRPr>
                    </a:p>
                    <a:p>
                      <a:pPr algn="just"/>
                      <a:r>
                        <a:rPr lang="en-US" sz="2000" dirty="0">
                          <a:effectLst/>
                        </a:rPr>
                        <a:t>– a) </a:t>
                      </a:r>
                      <a:r>
                        <a:rPr lang="en-US" sz="2000" u="sng" dirty="0" err="1">
                          <a:effectLst/>
                        </a:rPr>
                        <a:t>К</a:t>
                      </a:r>
                      <a:r>
                        <a:rPr lang="en-US" sz="2000" b="1" u="sng" dirty="0" err="1">
                          <a:effectLst/>
                        </a:rPr>
                        <a:t>у</a:t>
                      </a:r>
                      <a:r>
                        <a:rPr lang="en-US" sz="2000" u="sng" dirty="0" err="1">
                          <a:effectLst/>
                        </a:rPr>
                        <a:t>мыт</a:t>
                      </a:r>
                      <a:r>
                        <a:rPr lang="en-US" sz="2000" dirty="0">
                          <a:effectLst/>
                        </a:rPr>
                        <a:t>.</a:t>
                      </a:r>
                      <a:endParaRPr lang="en-GB" sz="2000" dirty="0">
                        <a:effectLst/>
                      </a:endParaRPr>
                    </a:p>
                    <a:p>
                      <a:pPr algn="just"/>
                      <a:r>
                        <a:rPr lang="en-US" sz="2000" dirty="0">
                          <a:effectLst/>
                        </a:rPr>
                        <a:t>– b) </a:t>
                      </a:r>
                      <a:r>
                        <a:rPr lang="en-US" sz="2000" dirty="0" err="1">
                          <a:effectLst/>
                        </a:rPr>
                        <a:t>М</a:t>
                      </a:r>
                      <a:r>
                        <a:rPr lang="en-US" sz="2000" b="1" dirty="0" err="1">
                          <a:effectLst/>
                        </a:rPr>
                        <a:t>о</a:t>
                      </a:r>
                      <a:r>
                        <a:rPr lang="en-US" sz="2000" dirty="0" err="1">
                          <a:effectLst/>
                        </a:rPr>
                        <a:t>ркышто</a:t>
                      </a:r>
                      <a:r>
                        <a:rPr lang="en-US" sz="2000" dirty="0">
                          <a:effectLst/>
                        </a:rPr>
                        <a:t> </a:t>
                      </a:r>
                      <a:r>
                        <a:rPr lang="en-US" sz="2000" u="sng" dirty="0" err="1">
                          <a:effectLst/>
                        </a:rPr>
                        <a:t>кум</a:t>
                      </a:r>
                      <a:r>
                        <a:rPr lang="en-US" sz="2000" dirty="0">
                          <a:effectLst/>
                        </a:rPr>
                        <a:t> </a:t>
                      </a:r>
                      <a:r>
                        <a:rPr lang="en-US" sz="2000" dirty="0" err="1">
                          <a:effectLst/>
                        </a:rPr>
                        <a:t>школ</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tabLst>
                          <a:tab pos="370205" algn="l"/>
                        </a:tabLst>
                      </a:pPr>
                      <a:r>
                        <a:rPr lang="en-US" sz="2000" dirty="0">
                          <a:effectLst/>
                        </a:rPr>
                        <a:t>– How many schools are there in </a:t>
                      </a:r>
                      <a:r>
                        <a:rPr lang="en-US" sz="2000" dirty="0" err="1">
                          <a:effectLst/>
                        </a:rPr>
                        <a:t>Morki</a:t>
                      </a:r>
                      <a:r>
                        <a:rPr lang="en-US" sz="2000" dirty="0">
                          <a:effectLst/>
                        </a:rPr>
                        <a:t>?</a:t>
                      </a:r>
                      <a:endParaRPr lang="en-GB" sz="2000" dirty="0">
                        <a:effectLst/>
                      </a:endParaRPr>
                    </a:p>
                    <a:p>
                      <a:pPr algn="l">
                        <a:tabLst>
                          <a:tab pos="370205" algn="l"/>
                        </a:tabLst>
                      </a:pPr>
                      <a:r>
                        <a:rPr lang="en-US" sz="2000" dirty="0">
                          <a:effectLst/>
                        </a:rPr>
                        <a:t> </a:t>
                      </a:r>
                      <a:endParaRPr lang="en-GB" sz="2000" dirty="0">
                        <a:effectLst/>
                      </a:endParaRPr>
                    </a:p>
                    <a:p>
                      <a:pPr algn="l">
                        <a:tabLst>
                          <a:tab pos="370205" algn="l"/>
                        </a:tabLst>
                      </a:pPr>
                      <a:r>
                        <a:rPr lang="en-US" sz="2000" dirty="0">
                          <a:effectLst/>
                        </a:rPr>
                        <a:t>– a) Three.</a:t>
                      </a:r>
                      <a:endParaRPr lang="en-GB" sz="2000" dirty="0">
                        <a:effectLst/>
                      </a:endParaRPr>
                    </a:p>
                    <a:p>
                      <a:pPr algn="l">
                        <a:tabLst>
                          <a:tab pos="370205" algn="l"/>
                        </a:tabLst>
                      </a:pPr>
                      <a:r>
                        <a:rPr lang="en-US" sz="2000" dirty="0">
                          <a:effectLst/>
                        </a:rPr>
                        <a:t>– b) There are three schools in </a:t>
                      </a:r>
                      <a:r>
                        <a:rPr lang="en-US" sz="2000" dirty="0" err="1">
                          <a:effectLst/>
                        </a:rPr>
                        <a:t>Morki</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64935052"/>
                  </a:ext>
                </a:extLst>
              </a:tr>
            </a:tbl>
          </a:graphicData>
        </a:graphic>
      </p:graphicFrame>
    </p:spTree>
    <p:extLst>
      <p:ext uri="{BB962C8B-B14F-4D97-AF65-F5344CB8AC3E}">
        <p14:creationId xmlns:p14="http://schemas.microsoft.com/office/powerpoint/2010/main" val="89238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15</a:t>
            </a:fld>
            <a:endParaRPr lang="en-GB"/>
          </a:p>
        </p:txBody>
      </p:sp>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nvGraphicFramePr>
        <p:xfrm>
          <a:off x="2715260" y="1842294"/>
          <a:ext cx="5311141" cy="365760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a:effectLst/>
                        </a:rPr>
                        <a:t>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form</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a:effectLst/>
                        </a:rPr>
                        <a:t>Long form</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a:effectLst/>
                        </a:rPr>
                        <a:t>1</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b="1" dirty="0" err="1">
                          <a:effectLst/>
                        </a:rPr>
                        <a:t>и</a:t>
                      </a:r>
                      <a:r>
                        <a:rPr lang="en-US" sz="2400" dirty="0" err="1">
                          <a:effectLst/>
                        </a:rPr>
                        <a:t>кыт</a:t>
                      </a:r>
                      <a:r>
                        <a:rPr lang="en-US" sz="2400" dirty="0">
                          <a:effectLst/>
                        </a:rPr>
                        <a:t> </a:t>
                      </a:r>
                      <a:r>
                        <a:rPr lang="de-AT" sz="2400" dirty="0">
                          <a:effectLst/>
                        </a:rPr>
                        <a:t>~ </a:t>
                      </a:r>
                      <a:r>
                        <a:rPr lang="en-US" sz="2400" b="1" dirty="0" err="1">
                          <a:effectLst/>
                        </a:rPr>
                        <a:t>и</a:t>
                      </a:r>
                      <a:r>
                        <a:rPr lang="en-US" sz="2400" dirty="0" err="1">
                          <a:effectLst/>
                        </a:rPr>
                        <a:t>кте</a:t>
                      </a:r>
                      <a:r>
                        <a:rPr lang="de-AT" sz="12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a:effectLst/>
                        </a:rPr>
                        <a:t>2</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кок</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a:t>
                      </a:r>
                      <a:r>
                        <a:rPr lang="en-US" sz="2400" b="1" dirty="0" err="1">
                          <a:effectLst/>
                        </a:rPr>
                        <a:t>о</a:t>
                      </a:r>
                      <a:r>
                        <a:rPr lang="en-US" sz="2400" dirty="0" err="1">
                          <a:effectLst/>
                        </a:rPr>
                        <a:t>кыт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a:effectLst/>
                        </a:rPr>
                        <a:t>3</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кум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a:t>
                      </a:r>
                      <a:r>
                        <a:rPr lang="en-US" sz="2400" b="1" dirty="0" err="1">
                          <a:effectLst/>
                        </a:rPr>
                        <a:t>у</a:t>
                      </a:r>
                      <a:r>
                        <a:rPr lang="en-US" sz="2400" dirty="0" err="1">
                          <a:effectLst/>
                        </a:rPr>
                        <a:t>мыт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a:effectLst/>
                        </a:rPr>
                        <a:t>4</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ныл</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н</a:t>
                      </a:r>
                      <a:r>
                        <a:rPr lang="en-US" sz="2400" b="1" dirty="0" err="1">
                          <a:effectLst/>
                        </a:rPr>
                        <a:t>ы</a:t>
                      </a:r>
                      <a:r>
                        <a:rPr lang="en-US" sz="2400" dirty="0" err="1">
                          <a:effectLst/>
                        </a:rPr>
                        <a:t>лыт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r h="355521">
                <a:tc>
                  <a:txBody>
                    <a:bodyPr/>
                    <a:lstStyle/>
                    <a:p>
                      <a:pPr algn="ctr"/>
                      <a:r>
                        <a:rPr lang="en-US" sz="2400">
                          <a:effectLst/>
                        </a:rPr>
                        <a:t>5</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вич</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в</a:t>
                      </a:r>
                      <a:r>
                        <a:rPr lang="en-US" sz="2400" b="1" dirty="0" err="1">
                          <a:effectLst/>
                        </a:rPr>
                        <a:t>и</a:t>
                      </a:r>
                      <a:r>
                        <a:rPr lang="en-US" sz="2400" dirty="0" err="1">
                          <a:effectLst/>
                        </a:rPr>
                        <a:t>зыт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76777310"/>
                  </a:ext>
                </a:extLst>
              </a:tr>
              <a:tr h="355521">
                <a:tc>
                  <a:txBody>
                    <a:bodyPr/>
                    <a:lstStyle/>
                    <a:p>
                      <a:pPr algn="ctr"/>
                      <a:r>
                        <a:rPr lang="en-US" sz="2400">
                          <a:effectLst/>
                        </a:rPr>
                        <a:t>6</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куд</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a:t>
                      </a:r>
                      <a:r>
                        <a:rPr lang="en-US" sz="2400" b="1" dirty="0" err="1">
                          <a:effectLst/>
                        </a:rPr>
                        <a:t>у</a:t>
                      </a:r>
                      <a:r>
                        <a:rPr lang="en-US" sz="2400" dirty="0" err="1">
                          <a:effectLst/>
                        </a:rPr>
                        <a:t>дыт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4038486"/>
                  </a:ext>
                </a:extLst>
              </a:tr>
              <a:tr h="355521">
                <a:tc>
                  <a:txBody>
                    <a:bodyPr/>
                    <a:lstStyle/>
                    <a:p>
                      <a:pPr algn="ctr"/>
                      <a:r>
                        <a:rPr lang="en-US" sz="2400">
                          <a:effectLst/>
                        </a:rPr>
                        <a:t>7</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шым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ш</a:t>
                      </a:r>
                      <a:r>
                        <a:rPr lang="en-US" sz="2400" b="1" dirty="0" err="1">
                          <a:effectLst/>
                        </a:rPr>
                        <a:t>ы</a:t>
                      </a:r>
                      <a:r>
                        <a:rPr lang="en-US" sz="2400" dirty="0" err="1">
                          <a:effectLst/>
                        </a:rPr>
                        <a:t>мыт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00867966"/>
                  </a:ext>
                </a:extLst>
              </a:tr>
              <a:tr h="355521">
                <a:tc>
                  <a:txBody>
                    <a:bodyPr/>
                    <a:lstStyle/>
                    <a:p>
                      <a:pPr algn="ctr"/>
                      <a:r>
                        <a:rPr lang="en-US" sz="2400">
                          <a:effectLst/>
                        </a:rPr>
                        <a:t>8</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канд</a:t>
                      </a:r>
                      <a:r>
                        <a:rPr lang="en-US" sz="2400" b="1" dirty="0" err="1">
                          <a:effectLst/>
                        </a:rPr>
                        <a:t>а</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канд</a:t>
                      </a:r>
                      <a:r>
                        <a:rPr lang="en-US" sz="2400" b="1" dirty="0" err="1">
                          <a:effectLst/>
                        </a:rPr>
                        <a:t>а</a:t>
                      </a:r>
                      <a:r>
                        <a:rPr lang="en-US" sz="2400" dirty="0" err="1">
                          <a:effectLst/>
                        </a:rPr>
                        <a:t>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88310724"/>
                  </a:ext>
                </a:extLst>
              </a:tr>
              <a:tr h="355521">
                <a:tc>
                  <a:txBody>
                    <a:bodyPr/>
                    <a:lstStyle/>
                    <a:p>
                      <a:pPr algn="ctr"/>
                      <a:r>
                        <a:rPr lang="en-US" sz="2400">
                          <a:effectLst/>
                        </a:rPr>
                        <a:t>9</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инд</a:t>
                      </a:r>
                      <a:r>
                        <a:rPr lang="en-US" sz="2400" b="1" dirty="0" err="1">
                          <a:effectLst/>
                        </a:rPr>
                        <a:t>е</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инд</a:t>
                      </a:r>
                      <a:r>
                        <a:rPr lang="en-US" sz="2400" b="1" dirty="0" err="1">
                          <a:effectLst/>
                        </a:rPr>
                        <a:t>е</a:t>
                      </a:r>
                      <a:r>
                        <a:rPr lang="en-US" sz="2400" dirty="0" err="1">
                          <a:effectLst/>
                        </a:rPr>
                        <a:t>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9076207"/>
                  </a:ext>
                </a:extLst>
              </a:tr>
            </a:tbl>
          </a:graphicData>
        </a:graphic>
      </p:graphicFrame>
      <p:sp>
        <p:nvSpPr>
          <p:cNvPr id="14" name="TextBox 13">
            <a:extLst>
              <a:ext uri="{FF2B5EF4-FFF2-40B4-BE49-F238E27FC236}">
                <a16:creationId xmlns:a16="http://schemas.microsoft.com/office/drawing/2014/main" id="{18FFE0DB-E3F5-4328-9EB9-9AFA8CEE89BA}"/>
              </a:ext>
            </a:extLst>
          </p:cNvPr>
          <p:cNvSpPr txBox="1"/>
          <p:nvPr/>
        </p:nvSpPr>
        <p:spPr>
          <a:xfrm>
            <a:off x="3175000" y="5743456"/>
            <a:ext cx="6096000" cy="369332"/>
          </a:xfrm>
          <a:prstGeom prst="rect">
            <a:avLst/>
          </a:prstGeom>
          <a:noFill/>
        </p:spPr>
        <p:txBody>
          <a:bodyPr wrap="square">
            <a:spAutoFit/>
          </a:bodyPr>
          <a:lstStyle/>
          <a:p>
            <a:pPr marL="0" indent="0">
              <a:buNone/>
            </a:pPr>
            <a:r>
              <a:rPr lang="mi-NZ" dirty="0"/>
              <a:t>икыт, кокыт, кумыт, нылыт ...</a:t>
            </a:r>
            <a:endParaRPr lang="en-GB" dirty="0"/>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6. Cardinal numbers 1–50</a:t>
            </a:r>
            <a:endParaRPr lang="en-GB" sz="3600" u="sng" dirty="0">
              <a:latin typeface="+mn-lt"/>
            </a:endParaRPr>
          </a:p>
        </p:txBody>
      </p:sp>
    </p:spTree>
    <p:extLst>
      <p:ext uri="{BB962C8B-B14F-4D97-AF65-F5344CB8AC3E}">
        <p14:creationId xmlns:p14="http://schemas.microsoft.com/office/powerpoint/2010/main" val="7721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extLst>
              <p:ext uri="{D42A27DB-BD31-4B8C-83A1-F6EECF244321}">
                <p14:modId xmlns:p14="http://schemas.microsoft.com/office/powerpoint/2010/main" val="657200955"/>
              </p:ext>
            </p:extLst>
          </p:nvPr>
        </p:nvGraphicFramePr>
        <p:xfrm>
          <a:off x="619760" y="1829594"/>
          <a:ext cx="5311141" cy="402336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a:effectLst/>
                        </a:rPr>
                        <a:t>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form</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a:effectLst/>
                        </a:rPr>
                        <a:t>Long form</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10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gridSpan="2">
                  <a:txBody>
                    <a:bodyPr/>
                    <a:lstStyle/>
                    <a:p>
                      <a:pPr algn="just"/>
                      <a:r>
                        <a:rPr lang="de-AT" sz="2400" dirty="0">
                          <a:effectLst/>
                          <a:latin typeface="Calibri" panose="020F0502020204030204" pitchFamily="34" charset="0"/>
                          <a:ea typeface="PMingLiU" panose="02020500000000000000" pitchFamily="18" charset="-120"/>
                          <a:cs typeface="Lucida Grande"/>
                        </a:rPr>
                        <a:t>лу</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pPr algn="just"/>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11</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к</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кте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49428497"/>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12</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к</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кыт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13</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14</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латн</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латн</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15</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латв</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ч</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латв</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зыт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76777310"/>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16</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4038486"/>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17</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латш</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латш</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мыт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00867966"/>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18</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88310724"/>
                  </a:ext>
                </a:extLst>
              </a:tr>
              <a:tr h="355521">
                <a:tc>
                  <a:txBody>
                    <a:bodyPr/>
                    <a:lstStyle/>
                    <a:p>
                      <a:pPr algn="ctr"/>
                      <a:r>
                        <a:rPr lang="en-US" sz="2400" b="1">
                          <a:effectLst/>
                          <a:latin typeface="Calibri" panose="020F0502020204030204" pitchFamily="34" charset="0"/>
                          <a:ea typeface="PMingLiU" panose="02020500000000000000" pitchFamily="18" charset="-120"/>
                          <a:cs typeface="Calibri" panose="020F0502020204030204" pitchFamily="34" charset="0"/>
                        </a:rPr>
                        <a:t>19</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9076207"/>
                  </a:ext>
                </a:extLst>
              </a:tr>
            </a:tbl>
          </a:graphicData>
        </a:graphic>
      </p:graphicFrame>
      <p:sp>
        <p:nvSpPr>
          <p:cNvPr id="7" name="TextBox 6">
            <a:extLst>
              <a:ext uri="{FF2B5EF4-FFF2-40B4-BE49-F238E27FC236}">
                <a16:creationId xmlns:a16="http://schemas.microsoft.com/office/drawing/2014/main" id="{8F3C4B40-01AA-40DB-A382-E04B91310AB1}"/>
              </a:ext>
            </a:extLst>
          </p:cNvPr>
          <p:cNvSpPr txBox="1"/>
          <p:nvPr/>
        </p:nvSpPr>
        <p:spPr>
          <a:xfrm>
            <a:off x="7264400" y="2403356"/>
            <a:ext cx="1981200" cy="923330"/>
          </a:xfrm>
          <a:prstGeom prst="rect">
            <a:avLst/>
          </a:prstGeom>
          <a:noFill/>
        </p:spPr>
        <p:txBody>
          <a:bodyPr wrap="square">
            <a:spAutoFit/>
          </a:bodyPr>
          <a:lstStyle/>
          <a:p>
            <a:pPr marL="0" indent="0">
              <a:buNone/>
            </a:pPr>
            <a:r>
              <a:rPr lang="mi-NZ" dirty="0"/>
              <a:t>лу </a:t>
            </a:r>
            <a:r>
              <a:rPr lang="en-US" dirty="0"/>
              <a:t>‘10’</a:t>
            </a:r>
          </a:p>
          <a:p>
            <a:pPr marL="0" indent="0">
              <a:buNone/>
            </a:pPr>
            <a:r>
              <a:rPr lang="en-US" dirty="0"/>
              <a:t>+ -</a:t>
            </a:r>
            <a:r>
              <a:rPr lang="en-US" dirty="0" err="1"/>
              <a:t>ат</a:t>
            </a:r>
            <a:r>
              <a:rPr lang="en-US" dirty="0"/>
              <a:t> ‘and, also’</a:t>
            </a:r>
          </a:p>
          <a:p>
            <a:pPr marL="0" indent="0">
              <a:buNone/>
            </a:pPr>
            <a:r>
              <a:rPr lang="en-US" dirty="0"/>
              <a:t>+ …</a:t>
            </a:r>
            <a:endParaRPr lang="en-GB" dirty="0"/>
          </a:p>
        </p:txBody>
      </p:sp>
      <p:sp>
        <p:nvSpPr>
          <p:cNvPr id="8" name="TextBox 7">
            <a:extLst>
              <a:ext uri="{FF2B5EF4-FFF2-40B4-BE49-F238E27FC236}">
                <a16:creationId xmlns:a16="http://schemas.microsoft.com/office/drawing/2014/main" id="{65800ACB-AFB7-4868-8980-5908A110F51E}"/>
              </a:ext>
            </a:extLst>
          </p:cNvPr>
          <p:cNvSpPr txBox="1"/>
          <p:nvPr/>
        </p:nvSpPr>
        <p:spPr>
          <a:xfrm>
            <a:off x="7023100" y="4720352"/>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 л</a:t>
            </a:r>
            <a:r>
              <a:rPr lang="mi-NZ" b="1" dirty="0"/>
              <a:t>у</a:t>
            </a:r>
            <a:r>
              <a:rPr lang="mi-NZ" dirty="0"/>
              <a:t>чко</a:t>
            </a:r>
            <a:endParaRPr lang="en-GB" dirty="0"/>
          </a:p>
        </p:txBody>
      </p:sp>
      <p:cxnSp>
        <p:nvCxnSpPr>
          <p:cNvPr id="6" name="Straight Arrow Connector 5">
            <a:extLst>
              <a:ext uri="{FF2B5EF4-FFF2-40B4-BE49-F238E27FC236}">
                <a16:creationId xmlns:a16="http://schemas.microsoft.com/office/drawing/2014/main" id="{898276BF-C2E3-443C-BA5B-62F7767A5CA3}"/>
              </a:ext>
            </a:extLst>
          </p:cNvPr>
          <p:cNvCxnSpPr>
            <a:cxnSpLocks/>
            <a:stCxn id="8" idx="1"/>
          </p:cNvCxnSpPr>
          <p:nvPr/>
        </p:nvCxnSpPr>
        <p:spPr>
          <a:xfrm flipH="1" flipV="1">
            <a:off x="3161030" y="4216956"/>
            <a:ext cx="3862070" cy="688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32CB53E-48AF-40E9-ADD4-FD53679137BD}"/>
              </a:ext>
            </a:extLst>
          </p:cNvPr>
          <p:cNvCxnSpPr>
            <a:cxnSpLocks/>
            <a:stCxn id="8" idx="1"/>
          </p:cNvCxnSpPr>
          <p:nvPr/>
        </p:nvCxnSpPr>
        <p:spPr>
          <a:xfrm flipH="1" flipV="1">
            <a:off x="5168901" y="4216956"/>
            <a:ext cx="1854199" cy="688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1D9D93C0-1916-4B90-8D26-4E3098D7276D}"/>
              </a:ext>
            </a:extLst>
          </p:cNvPr>
          <p:cNvSpPr>
            <a:spLocks noGrp="1"/>
          </p:cNvSpPr>
          <p:nvPr>
            <p:ph type="title"/>
          </p:nvPr>
        </p:nvSpPr>
        <p:spPr>
          <a:xfrm>
            <a:off x="838200" y="365125"/>
            <a:ext cx="10515600" cy="1325563"/>
          </a:xfrm>
        </p:spPr>
        <p:txBody>
          <a:bodyPr>
            <a:normAutofit/>
          </a:bodyPr>
          <a:lstStyle/>
          <a:p>
            <a:r>
              <a:rPr lang="mi-NZ" sz="3600" u="sng" dirty="0">
                <a:latin typeface="+mn-lt"/>
              </a:rPr>
              <a:t>6. Cardinal numbers 1–50</a:t>
            </a:r>
            <a:endParaRPr lang="en-GB" sz="3600" u="sng" dirty="0">
              <a:latin typeface="+mn-lt"/>
            </a:endParaRPr>
          </a:p>
        </p:txBody>
      </p:sp>
    </p:spTree>
    <p:extLst>
      <p:ext uri="{BB962C8B-B14F-4D97-AF65-F5344CB8AC3E}">
        <p14:creationId xmlns:p14="http://schemas.microsoft.com/office/powerpoint/2010/main" val="4587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r>
              <a:rPr lang="mi-NZ" sz="3600" u="sng" dirty="0">
                <a:latin typeface="+mn-lt"/>
              </a:rPr>
              <a:t>6. Cardinal numbers 1–50</a:t>
            </a:r>
            <a:endParaRPr lang="en-GB" sz="3600" u="sng" dirty="0">
              <a:latin typeface="+mn-lt"/>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12" name="Table 11">
            <a:extLst>
              <a:ext uri="{FF2B5EF4-FFF2-40B4-BE49-F238E27FC236}">
                <a16:creationId xmlns:a16="http://schemas.microsoft.com/office/drawing/2014/main" id="{7FA2B9E0-00A0-4D60-BD13-B86312671A08}"/>
              </a:ext>
            </a:extLst>
          </p:cNvPr>
          <p:cNvGraphicFramePr>
            <a:graphicFrameLocks noGrp="1"/>
          </p:cNvGraphicFramePr>
          <p:nvPr>
            <p:extLst>
              <p:ext uri="{D42A27DB-BD31-4B8C-83A1-F6EECF244321}">
                <p14:modId xmlns:p14="http://schemas.microsoft.com/office/powerpoint/2010/main" val="1287442566"/>
              </p:ext>
            </p:extLst>
          </p:nvPr>
        </p:nvGraphicFramePr>
        <p:xfrm>
          <a:off x="2715260" y="2035334"/>
          <a:ext cx="3129280" cy="731520"/>
        </p:xfrm>
        <a:graphic>
          <a:graphicData uri="http://schemas.openxmlformats.org/drawingml/2006/table">
            <a:tbl>
              <a:tblPr firstRow="1" firstCol="1" bandRow="1" bandCol="1">
                <a:tableStyleId>{5940675A-B579-460E-94D1-54222C63F5DA}</a:tableStyleId>
              </a:tblPr>
              <a:tblGrid>
                <a:gridCol w="428625">
                  <a:extLst>
                    <a:ext uri="{9D8B030D-6E8A-4147-A177-3AD203B41FA5}">
                      <a16:colId xmlns:a16="http://schemas.microsoft.com/office/drawing/2014/main" val="3810645388"/>
                    </a:ext>
                  </a:extLst>
                </a:gridCol>
                <a:gridCol w="1316355">
                  <a:extLst>
                    <a:ext uri="{9D8B030D-6E8A-4147-A177-3AD203B41FA5}">
                      <a16:colId xmlns:a16="http://schemas.microsoft.com/office/drawing/2014/main" val="446410658"/>
                    </a:ext>
                  </a:extLst>
                </a:gridCol>
                <a:gridCol w="1384300">
                  <a:extLst>
                    <a:ext uri="{9D8B030D-6E8A-4147-A177-3AD203B41FA5}">
                      <a16:colId xmlns:a16="http://schemas.microsoft.com/office/drawing/2014/main" val="2186942821"/>
                    </a:ext>
                  </a:extLst>
                </a:gridCol>
              </a:tblGrid>
              <a:tr h="67786">
                <a:tc>
                  <a:txBody>
                    <a:bodyPr/>
                    <a:lstStyle/>
                    <a:p>
                      <a:pPr algn="ctr"/>
                      <a:r>
                        <a:rPr lang="en-US" sz="1200" b="1" dirty="0">
                          <a:effectLst/>
                        </a:rPr>
                        <a:t>20</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gridSpan="2">
                  <a:txBody>
                    <a:bodyPr/>
                    <a:lstStyle/>
                    <a:p>
                      <a:pPr algn="ctr">
                        <a:tabLst>
                          <a:tab pos="787400" algn="l"/>
                          <a:tab pos="1281430" algn="ctr"/>
                        </a:tabLst>
                      </a:pPr>
                      <a:r>
                        <a:rPr lang="en-US" sz="1200">
                          <a:effectLst/>
                        </a:rPr>
                        <a:t>коло</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1311322632"/>
                  </a:ext>
                </a:extLst>
              </a:tr>
              <a:tr h="0">
                <a:tc>
                  <a:txBody>
                    <a:bodyPr/>
                    <a:lstStyle/>
                    <a:p>
                      <a:pPr algn="ctr"/>
                      <a:r>
                        <a:rPr lang="en-US" sz="1200" b="1" dirty="0">
                          <a:effectLst/>
                        </a:rPr>
                        <a:t>21</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коло ик</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коло икте</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92323737"/>
                  </a:ext>
                </a:extLst>
              </a:tr>
              <a:tr h="0">
                <a:tc>
                  <a:txBody>
                    <a:bodyPr/>
                    <a:lstStyle/>
                    <a:p>
                      <a:pPr algn="ctr"/>
                      <a:r>
                        <a:rPr lang="en-US" sz="1200" b="1" dirty="0">
                          <a:effectLst/>
                        </a:rPr>
                        <a:t>22</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коло кок</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коло кокыт</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56880230"/>
                  </a:ext>
                </a:extLst>
              </a:tr>
              <a:tr h="0">
                <a:tc>
                  <a:txBody>
                    <a:bodyPr/>
                    <a:lstStyle/>
                    <a:p>
                      <a:pPr algn="ctr"/>
                      <a:r>
                        <a:rPr lang="en-US" sz="1200" b="1" dirty="0">
                          <a:effectLst/>
                        </a:rPr>
                        <a:t>23</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коло кум</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err="1">
                          <a:effectLst/>
                        </a:rPr>
                        <a:t>коло</a:t>
                      </a:r>
                      <a:r>
                        <a:rPr lang="en-US" sz="1200" dirty="0">
                          <a:effectLst/>
                        </a:rPr>
                        <a:t> </a:t>
                      </a:r>
                      <a:r>
                        <a:rPr lang="en-US" sz="1200" dirty="0" err="1">
                          <a:effectLst/>
                        </a:rPr>
                        <a:t>кумыт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81788480"/>
                  </a:ext>
                </a:extLst>
              </a:tr>
            </a:tbl>
          </a:graphicData>
        </a:graphic>
      </p:graphicFrame>
      <p:graphicFrame>
        <p:nvGraphicFramePr>
          <p:cNvPr id="14" name="Table 13">
            <a:extLst>
              <a:ext uri="{FF2B5EF4-FFF2-40B4-BE49-F238E27FC236}">
                <a16:creationId xmlns:a16="http://schemas.microsoft.com/office/drawing/2014/main" id="{7FD15D62-5DD2-42CE-99EF-490DA188F54B}"/>
              </a:ext>
            </a:extLst>
          </p:cNvPr>
          <p:cNvGraphicFramePr>
            <a:graphicFrameLocks noGrp="1"/>
          </p:cNvGraphicFramePr>
          <p:nvPr>
            <p:extLst>
              <p:ext uri="{D42A27DB-BD31-4B8C-83A1-F6EECF244321}">
                <p14:modId xmlns:p14="http://schemas.microsoft.com/office/powerpoint/2010/main" val="2041650417"/>
              </p:ext>
            </p:extLst>
          </p:nvPr>
        </p:nvGraphicFramePr>
        <p:xfrm>
          <a:off x="2715260" y="3111500"/>
          <a:ext cx="3129280" cy="731520"/>
        </p:xfrm>
        <a:graphic>
          <a:graphicData uri="http://schemas.openxmlformats.org/drawingml/2006/table">
            <a:tbl>
              <a:tblPr firstRow="1" firstCol="1" bandRow="1" bandCol="1">
                <a:tableStyleId>{5940675A-B579-460E-94D1-54222C63F5DA}</a:tableStyleId>
              </a:tblPr>
              <a:tblGrid>
                <a:gridCol w="428625">
                  <a:extLst>
                    <a:ext uri="{9D8B030D-6E8A-4147-A177-3AD203B41FA5}">
                      <a16:colId xmlns:a16="http://schemas.microsoft.com/office/drawing/2014/main" val="367381764"/>
                    </a:ext>
                  </a:extLst>
                </a:gridCol>
                <a:gridCol w="1316355">
                  <a:extLst>
                    <a:ext uri="{9D8B030D-6E8A-4147-A177-3AD203B41FA5}">
                      <a16:colId xmlns:a16="http://schemas.microsoft.com/office/drawing/2014/main" val="3279287800"/>
                    </a:ext>
                  </a:extLst>
                </a:gridCol>
                <a:gridCol w="1384300">
                  <a:extLst>
                    <a:ext uri="{9D8B030D-6E8A-4147-A177-3AD203B41FA5}">
                      <a16:colId xmlns:a16="http://schemas.microsoft.com/office/drawing/2014/main" val="295843156"/>
                    </a:ext>
                  </a:extLst>
                </a:gridCol>
              </a:tblGrid>
              <a:tr h="0">
                <a:tc>
                  <a:txBody>
                    <a:bodyPr/>
                    <a:lstStyle/>
                    <a:p>
                      <a:pPr algn="ctr"/>
                      <a:r>
                        <a:rPr lang="en-US" sz="1200" b="1" dirty="0">
                          <a:effectLst/>
                        </a:rPr>
                        <a:t>30</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gridSpan="2">
                  <a:txBody>
                    <a:bodyPr/>
                    <a:lstStyle/>
                    <a:p>
                      <a:pPr algn="ctr"/>
                      <a:r>
                        <a:rPr lang="en-US" sz="1200">
                          <a:effectLst/>
                        </a:rPr>
                        <a:t>кумло</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863628118"/>
                  </a:ext>
                </a:extLst>
              </a:tr>
              <a:tr h="0">
                <a:tc>
                  <a:txBody>
                    <a:bodyPr/>
                    <a:lstStyle/>
                    <a:p>
                      <a:pPr algn="ctr"/>
                      <a:r>
                        <a:rPr lang="en-US" sz="1200" b="1" dirty="0">
                          <a:effectLst/>
                        </a:rPr>
                        <a:t>34</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кумло ныл</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кумло нылыт</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7015716"/>
                  </a:ext>
                </a:extLst>
              </a:tr>
              <a:tr h="0">
                <a:tc>
                  <a:txBody>
                    <a:bodyPr/>
                    <a:lstStyle/>
                    <a:p>
                      <a:pPr algn="ctr"/>
                      <a:r>
                        <a:rPr lang="en-US" sz="1200" b="1" dirty="0">
                          <a:effectLst/>
                        </a:rPr>
                        <a:t>35</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кумло вич</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кумло визыт</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152795664"/>
                  </a:ext>
                </a:extLst>
              </a:tr>
              <a:tr h="0">
                <a:tc>
                  <a:txBody>
                    <a:bodyPr/>
                    <a:lstStyle/>
                    <a:p>
                      <a:pPr algn="ctr"/>
                      <a:r>
                        <a:rPr lang="en-US" sz="1200" b="1" dirty="0">
                          <a:effectLst/>
                        </a:rPr>
                        <a:t>36</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кумло куд</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err="1">
                          <a:effectLst/>
                        </a:rPr>
                        <a:t>кумло</a:t>
                      </a:r>
                      <a:r>
                        <a:rPr lang="en-US" sz="1200" dirty="0">
                          <a:effectLst/>
                        </a:rPr>
                        <a:t> </a:t>
                      </a:r>
                      <a:r>
                        <a:rPr lang="en-US" sz="1200" dirty="0" err="1">
                          <a:effectLst/>
                        </a:rPr>
                        <a:t>кудыт</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56352665"/>
                  </a:ext>
                </a:extLst>
              </a:tr>
            </a:tbl>
          </a:graphicData>
        </a:graphic>
      </p:graphicFrame>
      <p:graphicFrame>
        <p:nvGraphicFramePr>
          <p:cNvPr id="15" name="Table 14">
            <a:extLst>
              <a:ext uri="{FF2B5EF4-FFF2-40B4-BE49-F238E27FC236}">
                <a16:creationId xmlns:a16="http://schemas.microsoft.com/office/drawing/2014/main" id="{FA8383C6-A324-439C-AF57-5EC38B309DD2}"/>
              </a:ext>
            </a:extLst>
          </p:cNvPr>
          <p:cNvGraphicFramePr>
            <a:graphicFrameLocks noGrp="1"/>
          </p:cNvGraphicFramePr>
          <p:nvPr>
            <p:extLst>
              <p:ext uri="{D42A27DB-BD31-4B8C-83A1-F6EECF244321}">
                <p14:modId xmlns:p14="http://schemas.microsoft.com/office/powerpoint/2010/main" val="274255303"/>
              </p:ext>
            </p:extLst>
          </p:nvPr>
        </p:nvGraphicFramePr>
        <p:xfrm>
          <a:off x="2715260" y="4368165"/>
          <a:ext cx="3127375" cy="731520"/>
        </p:xfrm>
        <a:graphic>
          <a:graphicData uri="http://schemas.openxmlformats.org/drawingml/2006/table">
            <a:tbl>
              <a:tblPr firstRow="1" firstCol="1" bandRow="1" bandCol="1">
                <a:tableStyleId>{5940675A-B579-460E-94D1-54222C63F5DA}</a:tableStyleId>
              </a:tblPr>
              <a:tblGrid>
                <a:gridCol w="428625">
                  <a:extLst>
                    <a:ext uri="{9D8B030D-6E8A-4147-A177-3AD203B41FA5}">
                      <a16:colId xmlns:a16="http://schemas.microsoft.com/office/drawing/2014/main" val="3442034777"/>
                    </a:ext>
                  </a:extLst>
                </a:gridCol>
                <a:gridCol w="1260475">
                  <a:extLst>
                    <a:ext uri="{9D8B030D-6E8A-4147-A177-3AD203B41FA5}">
                      <a16:colId xmlns:a16="http://schemas.microsoft.com/office/drawing/2014/main" val="322502067"/>
                    </a:ext>
                  </a:extLst>
                </a:gridCol>
                <a:gridCol w="1438275">
                  <a:extLst>
                    <a:ext uri="{9D8B030D-6E8A-4147-A177-3AD203B41FA5}">
                      <a16:colId xmlns:a16="http://schemas.microsoft.com/office/drawing/2014/main" val="204777967"/>
                    </a:ext>
                  </a:extLst>
                </a:gridCol>
              </a:tblGrid>
              <a:tr h="0">
                <a:tc>
                  <a:txBody>
                    <a:bodyPr/>
                    <a:lstStyle/>
                    <a:p>
                      <a:pPr algn="ctr"/>
                      <a:r>
                        <a:rPr lang="en-US" sz="1200" b="1" dirty="0">
                          <a:effectLst/>
                        </a:rPr>
                        <a:t>40</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gridSpan="2">
                  <a:txBody>
                    <a:bodyPr/>
                    <a:lstStyle/>
                    <a:p>
                      <a:pPr algn="ctr">
                        <a:tabLst>
                          <a:tab pos="812800" algn="l"/>
                          <a:tab pos="1281430" algn="ctr"/>
                        </a:tabLst>
                      </a:pPr>
                      <a:r>
                        <a:rPr lang="en-US" sz="1200">
                          <a:effectLst/>
                        </a:rPr>
                        <a:t>нылле</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91192712"/>
                  </a:ext>
                </a:extLst>
              </a:tr>
              <a:tr h="0">
                <a:tc>
                  <a:txBody>
                    <a:bodyPr/>
                    <a:lstStyle/>
                    <a:p>
                      <a:pPr algn="ctr"/>
                      <a:r>
                        <a:rPr lang="en-US" sz="1200" b="1" dirty="0">
                          <a:effectLst/>
                        </a:rPr>
                        <a:t>47</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нылле шым</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нылле шымыт</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130158206"/>
                  </a:ext>
                </a:extLst>
              </a:tr>
              <a:tr h="0">
                <a:tc>
                  <a:txBody>
                    <a:bodyPr/>
                    <a:lstStyle/>
                    <a:p>
                      <a:pPr algn="ctr"/>
                      <a:r>
                        <a:rPr lang="en-US" sz="1200" b="1" dirty="0">
                          <a:effectLst/>
                        </a:rPr>
                        <a:t>48</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нылле кандаш</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нылле кандаше</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67460084"/>
                  </a:ext>
                </a:extLst>
              </a:tr>
              <a:tr h="0">
                <a:tc>
                  <a:txBody>
                    <a:bodyPr/>
                    <a:lstStyle/>
                    <a:p>
                      <a:pPr algn="ctr"/>
                      <a:r>
                        <a:rPr lang="en-US" sz="1200" b="1" dirty="0">
                          <a:effectLst/>
                        </a:rPr>
                        <a:t>49</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a:effectLst/>
                        </a:rPr>
                        <a:t>нылле индеш</a:t>
                      </a:r>
                      <a:endParaRPr lang="en-GB" sz="1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200" dirty="0" err="1">
                          <a:effectLst/>
                        </a:rPr>
                        <a:t>нылле</a:t>
                      </a:r>
                      <a:r>
                        <a:rPr lang="en-US" sz="1200" dirty="0">
                          <a:effectLst/>
                        </a:rPr>
                        <a:t> </a:t>
                      </a:r>
                      <a:r>
                        <a:rPr lang="en-US" sz="1200" dirty="0" err="1">
                          <a:effectLst/>
                        </a:rPr>
                        <a:t>индеше</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64364653"/>
                  </a:ext>
                </a:extLst>
              </a:tr>
            </a:tbl>
          </a:graphicData>
        </a:graphic>
      </p:graphicFrame>
      <p:graphicFrame>
        <p:nvGraphicFramePr>
          <p:cNvPr id="16" name="Table 15">
            <a:extLst>
              <a:ext uri="{FF2B5EF4-FFF2-40B4-BE49-F238E27FC236}">
                <a16:creationId xmlns:a16="http://schemas.microsoft.com/office/drawing/2014/main" id="{4A3B954F-70C3-40F0-A446-98BD984E7AAC}"/>
              </a:ext>
            </a:extLst>
          </p:cNvPr>
          <p:cNvGraphicFramePr>
            <a:graphicFrameLocks noGrp="1"/>
          </p:cNvGraphicFramePr>
          <p:nvPr>
            <p:extLst>
              <p:ext uri="{D42A27DB-BD31-4B8C-83A1-F6EECF244321}">
                <p14:modId xmlns:p14="http://schemas.microsoft.com/office/powerpoint/2010/main" val="1270855820"/>
              </p:ext>
            </p:extLst>
          </p:nvPr>
        </p:nvGraphicFramePr>
        <p:xfrm>
          <a:off x="2713355" y="5545137"/>
          <a:ext cx="3129280" cy="182880"/>
        </p:xfrm>
        <a:graphic>
          <a:graphicData uri="http://schemas.openxmlformats.org/drawingml/2006/table">
            <a:tbl>
              <a:tblPr firstRow="1" firstCol="1" bandRow="1" bandCol="1">
                <a:tableStyleId>{5940675A-B579-460E-94D1-54222C63F5DA}</a:tableStyleId>
              </a:tblPr>
              <a:tblGrid>
                <a:gridCol w="428625">
                  <a:extLst>
                    <a:ext uri="{9D8B030D-6E8A-4147-A177-3AD203B41FA5}">
                      <a16:colId xmlns:a16="http://schemas.microsoft.com/office/drawing/2014/main" val="3843469555"/>
                    </a:ext>
                  </a:extLst>
                </a:gridCol>
                <a:gridCol w="2700655">
                  <a:extLst>
                    <a:ext uri="{9D8B030D-6E8A-4147-A177-3AD203B41FA5}">
                      <a16:colId xmlns:a16="http://schemas.microsoft.com/office/drawing/2014/main" val="1975128834"/>
                    </a:ext>
                  </a:extLst>
                </a:gridCol>
              </a:tblGrid>
              <a:tr h="0">
                <a:tc>
                  <a:txBody>
                    <a:bodyPr/>
                    <a:lstStyle/>
                    <a:p>
                      <a:pPr algn="ctr"/>
                      <a:r>
                        <a:rPr lang="en-US" sz="1200" b="1" dirty="0">
                          <a:effectLst/>
                        </a:rPr>
                        <a:t>50</a:t>
                      </a:r>
                      <a:endParaRPr lang="en-GB" sz="12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tabLst>
                          <a:tab pos="977900" algn="l"/>
                          <a:tab pos="1281430" algn="ctr"/>
                        </a:tabLst>
                      </a:pPr>
                      <a:r>
                        <a:rPr lang="en-US" sz="1200" dirty="0" err="1">
                          <a:effectLst/>
                        </a:rPr>
                        <a:t>витле</a:t>
                      </a:r>
                      <a:endParaRPr lang="en-GB" sz="1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0940386"/>
                  </a:ext>
                </a:extLst>
              </a:tr>
            </a:tbl>
          </a:graphicData>
        </a:graphic>
      </p:graphicFrame>
      <p:sp>
        <p:nvSpPr>
          <p:cNvPr id="17" name="TextBox 16">
            <a:extLst>
              <a:ext uri="{FF2B5EF4-FFF2-40B4-BE49-F238E27FC236}">
                <a16:creationId xmlns:a16="http://schemas.microsoft.com/office/drawing/2014/main" id="{2A36CDCD-AA2E-47FF-8749-3FB12493B78F}"/>
              </a:ext>
            </a:extLst>
          </p:cNvPr>
          <p:cNvSpPr txBox="1"/>
          <p:nvPr/>
        </p:nvSpPr>
        <p:spPr>
          <a:xfrm>
            <a:off x="7620000" y="1870631"/>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&lt; кокл</a:t>
            </a:r>
            <a:r>
              <a:rPr lang="mi-NZ" b="1" dirty="0"/>
              <a:t>у</a:t>
            </a:r>
            <a:r>
              <a:rPr lang="mi-NZ" dirty="0"/>
              <a:t> &lt; кок лу</a:t>
            </a:r>
            <a:endParaRPr lang="en-GB" dirty="0"/>
          </a:p>
        </p:txBody>
      </p:sp>
      <p:cxnSp>
        <p:nvCxnSpPr>
          <p:cNvPr id="18" name="Straight Arrow Connector 17">
            <a:extLst>
              <a:ext uri="{FF2B5EF4-FFF2-40B4-BE49-F238E27FC236}">
                <a16:creationId xmlns:a16="http://schemas.microsoft.com/office/drawing/2014/main" id="{23885F4C-11B2-4F8B-ACE8-EFF2FB8EA340}"/>
              </a:ext>
            </a:extLst>
          </p:cNvPr>
          <p:cNvCxnSpPr>
            <a:cxnSpLocks/>
            <a:stCxn id="17" idx="1"/>
          </p:cNvCxnSpPr>
          <p:nvPr/>
        </p:nvCxnSpPr>
        <p:spPr>
          <a:xfrm flipH="1">
            <a:off x="5133976" y="2055297"/>
            <a:ext cx="2486024" cy="80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D4A0FCF-8366-43C7-BC63-E17BC16E000D}"/>
              </a:ext>
            </a:extLst>
          </p:cNvPr>
          <p:cNvSpPr txBox="1"/>
          <p:nvPr/>
        </p:nvSpPr>
        <p:spPr>
          <a:xfrm>
            <a:off x="7696200" y="2940368"/>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&lt; кумл</a:t>
            </a:r>
            <a:r>
              <a:rPr lang="mi-NZ" b="1" dirty="0"/>
              <a:t>у</a:t>
            </a:r>
            <a:r>
              <a:rPr lang="mi-NZ" dirty="0"/>
              <a:t> &lt; кум лу</a:t>
            </a:r>
            <a:endParaRPr lang="en-GB" dirty="0"/>
          </a:p>
        </p:txBody>
      </p:sp>
      <p:cxnSp>
        <p:nvCxnSpPr>
          <p:cNvPr id="23" name="Straight Arrow Connector 22">
            <a:extLst>
              <a:ext uri="{FF2B5EF4-FFF2-40B4-BE49-F238E27FC236}">
                <a16:creationId xmlns:a16="http://schemas.microsoft.com/office/drawing/2014/main" id="{41C87F3F-8662-471B-91E3-37D81276C741}"/>
              </a:ext>
            </a:extLst>
          </p:cNvPr>
          <p:cNvCxnSpPr>
            <a:cxnSpLocks/>
            <a:stCxn id="22" idx="1"/>
          </p:cNvCxnSpPr>
          <p:nvPr/>
        </p:nvCxnSpPr>
        <p:spPr>
          <a:xfrm flipH="1">
            <a:off x="5210176" y="3125034"/>
            <a:ext cx="2486024" cy="80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73AB395-3919-429A-B56F-72CBF75E7E70}"/>
              </a:ext>
            </a:extLst>
          </p:cNvPr>
          <p:cNvSpPr txBox="1"/>
          <p:nvPr/>
        </p:nvSpPr>
        <p:spPr>
          <a:xfrm>
            <a:off x="7924800" y="4167267"/>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&lt; нылл</a:t>
            </a:r>
            <a:r>
              <a:rPr lang="mi-NZ" b="1" dirty="0"/>
              <a:t>у</a:t>
            </a:r>
            <a:r>
              <a:rPr lang="mi-NZ" dirty="0"/>
              <a:t> &lt; ныл лу</a:t>
            </a:r>
            <a:endParaRPr lang="en-GB" dirty="0"/>
          </a:p>
        </p:txBody>
      </p:sp>
      <p:cxnSp>
        <p:nvCxnSpPr>
          <p:cNvPr id="25" name="Straight Arrow Connector 24">
            <a:extLst>
              <a:ext uri="{FF2B5EF4-FFF2-40B4-BE49-F238E27FC236}">
                <a16:creationId xmlns:a16="http://schemas.microsoft.com/office/drawing/2014/main" id="{30F641B6-E09E-4859-82D5-88CDB4E0DDB9}"/>
              </a:ext>
            </a:extLst>
          </p:cNvPr>
          <p:cNvCxnSpPr>
            <a:cxnSpLocks/>
            <a:stCxn id="24" idx="1"/>
          </p:cNvCxnSpPr>
          <p:nvPr/>
        </p:nvCxnSpPr>
        <p:spPr>
          <a:xfrm flipH="1">
            <a:off x="5438776" y="4351933"/>
            <a:ext cx="2486024" cy="80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4EEFC01-C4C1-481F-8F79-9DB53E9DDE3E}"/>
              </a:ext>
            </a:extLst>
          </p:cNvPr>
          <p:cNvSpPr txBox="1"/>
          <p:nvPr/>
        </p:nvSpPr>
        <p:spPr>
          <a:xfrm>
            <a:off x="7858125" y="5356661"/>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&lt; витл</a:t>
            </a:r>
            <a:r>
              <a:rPr lang="mi-NZ" b="1" dirty="0"/>
              <a:t>у</a:t>
            </a:r>
            <a:r>
              <a:rPr lang="mi-NZ" dirty="0"/>
              <a:t> &lt; вит лу</a:t>
            </a:r>
            <a:endParaRPr lang="en-GB" dirty="0"/>
          </a:p>
        </p:txBody>
      </p:sp>
      <p:cxnSp>
        <p:nvCxnSpPr>
          <p:cNvPr id="27" name="Straight Arrow Connector 26">
            <a:extLst>
              <a:ext uri="{FF2B5EF4-FFF2-40B4-BE49-F238E27FC236}">
                <a16:creationId xmlns:a16="http://schemas.microsoft.com/office/drawing/2014/main" id="{CFDF5360-B42B-4109-A1D7-C3CAE47FA462}"/>
              </a:ext>
            </a:extLst>
          </p:cNvPr>
          <p:cNvCxnSpPr>
            <a:cxnSpLocks/>
            <a:stCxn id="26" idx="1"/>
          </p:cNvCxnSpPr>
          <p:nvPr/>
        </p:nvCxnSpPr>
        <p:spPr>
          <a:xfrm flipH="1">
            <a:off x="5372101" y="5541327"/>
            <a:ext cx="2486024" cy="80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24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7. Singular after numerals and quantifiers: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15" name="Table 14">
            <a:extLst>
              <a:ext uri="{FF2B5EF4-FFF2-40B4-BE49-F238E27FC236}">
                <a16:creationId xmlns:a16="http://schemas.microsoft.com/office/drawing/2014/main" id="{343F348D-18BE-423C-9A5D-0708CA061253}"/>
              </a:ext>
            </a:extLst>
          </p:cNvPr>
          <p:cNvGraphicFramePr>
            <a:graphicFrameLocks noGrp="1"/>
          </p:cNvGraphicFramePr>
          <p:nvPr/>
        </p:nvGraphicFramePr>
        <p:xfrm>
          <a:off x="1038226" y="1690687"/>
          <a:ext cx="10315574" cy="3900487"/>
        </p:xfrm>
        <a:graphic>
          <a:graphicData uri="http://schemas.openxmlformats.org/drawingml/2006/table">
            <a:tbl>
              <a:tblPr firstRow="1" firstCol="1" bandRow="1" bandCol="1">
                <a:tableStyleId>{5940675A-B579-460E-94D1-54222C63F5DA}</a:tableStyleId>
              </a:tblPr>
              <a:tblGrid>
                <a:gridCol w="4530013">
                  <a:extLst>
                    <a:ext uri="{9D8B030D-6E8A-4147-A177-3AD203B41FA5}">
                      <a16:colId xmlns:a16="http://schemas.microsoft.com/office/drawing/2014/main" val="791234168"/>
                    </a:ext>
                  </a:extLst>
                </a:gridCol>
                <a:gridCol w="5785561">
                  <a:extLst>
                    <a:ext uri="{9D8B030D-6E8A-4147-A177-3AD203B41FA5}">
                      <a16:colId xmlns:a16="http://schemas.microsoft.com/office/drawing/2014/main" val="1615913640"/>
                    </a:ext>
                  </a:extLst>
                </a:gridCol>
              </a:tblGrid>
              <a:tr h="2166937">
                <a:tc>
                  <a:txBody>
                    <a:bodyPr/>
                    <a:lstStyle/>
                    <a:p>
                      <a:pPr algn="just"/>
                      <a:r>
                        <a:rPr lang="en-US" sz="2000" dirty="0">
                          <a:effectLst/>
                        </a:rPr>
                        <a:t>– </a:t>
                      </a:r>
                      <a:r>
                        <a:rPr lang="en-US" sz="2000" dirty="0" err="1">
                          <a:effectLst/>
                        </a:rPr>
                        <a:t>Йошк</a:t>
                      </a:r>
                      <a:r>
                        <a:rPr lang="en-US" sz="2000" b="1" dirty="0" err="1">
                          <a:effectLst/>
                        </a:rPr>
                        <a:t>а</a:t>
                      </a:r>
                      <a:r>
                        <a:rPr lang="en-US" sz="2000" dirty="0" err="1">
                          <a:effectLst/>
                        </a:rPr>
                        <a:t>р-Ол</a:t>
                      </a:r>
                      <a:r>
                        <a:rPr lang="en-US" sz="2000" b="1" dirty="0" err="1">
                          <a:effectLst/>
                        </a:rPr>
                        <a:t>а</a:t>
                      </a:r>
                      <a:r>
                        <a:rPr lang="en-US" sz="2000" dirty="0" err="1">
                          <a:effectLst/>
                        </a:rPr>
                        <a:t>ште</a:t>
                      </a:r>
                      <a:r>
                        <a:rPr lang="en-US" sz="2000" dirty="0">
                          <a:effectLst/>
                        </a:rPr>
                        <a:t> </a:t>
                      </a:r>
                      <a:r>
                        <a:rPr lang="en-US" sz="2000" dirty="0" err="1">
                          <a:effectLst/>
                        </a:rPr>
                        <a:t>мын</a:t>
                      </a:r>
                      <a:r>
                        <a:rPr lang="en-US" sz="2000" b="1" dirty="0" err="1">
                          <a:effectLst/>
                        </a:rPr>
                        <a:t>я</a:t>
                      </a:r>
                      <a:r>
                        <a:rPr lang="en-US" sz="2000" dirty="0" err="1">
                          <a:effectLst/>
                        </a:rPr>
                        <a:t>р</a:t>
                      </a:r>
                      <a:r>
                        <a:rPr lang="en-US" sz="2000" dirty="0">
                          <a:effectLst/>
                        </a:rPr>
                        <a:t> </a:t>
                      </a:r>
                      <a:r>
                        <a:rPr lang="en-US" sz="2000" dirty="0" err="1">
                          <a:effectLst/>
                        </a:rPr>
                        <a:t>киноте</a:t>
                      </a:r>
                      <a:r>
                        <a:rPr lang="en-US" sz="2000" b="1" dirty="0" err="1">
                          <a:effectLst/>
                        </a:rPr>
                        <a:t>а</a:t>
                      </a:r>
                      <a:r>
                        <a:rPr lang="en-US" sz="2000" dirty="0" err="1">
                          <a:effectLst/>
                        </a:rPr>
                        <a:t>тр</a:t>
                      </a:r>
                      <a:r>
                        <a:rPr lang="en-US" sz="2000" dirty="0">
                          <a:effectLst/>
                        </a:rPr>
                        <a:t>?</a:t>
                      </a:r>
                      <a:endParaRPr lang="en-GB" sz="2000" dirty="0">
                        <a:effectLst/>
                      </a:endParaRPr>
                    </a:p>
                    <a:p>
                      <a:pPr algn="just"/>
                      <a:r>
                        <a:rPr lang="en-US" sz="2000" dirty="0">
                          <a:effectLst/>
                        </a:rPr>
                        <a:t> </a:t>
                      </a:r>
                      <a:endParaRPr lang="en-GB" sz="2000" dirty="0">
                        <a:effectLst/>
                      </a:endParaRPr>
                    </a:p>
                    <a:p>
                      <a:pPr algn="just"/>
                      <a:r>
                        <a:rPr lang="en-US" sz="2000" dirty="0">
                          <a:effectLst/>
                        </a:rPr>
                        <a:t>– a) </a:t>
                      </a:r>
                      <a:r>
                        <a:rPr lang="en-US" sz="2000" u="sng" dirty="0" err="1">
                          <a:effectLst/>
                        </a:rPr>
                        <a:t>К</a:t>
                      </a:r>
                      <a:r>
                        <a:rPr lang="en-US" sz="2000" b="1" u="sng" dirty="0" err="1">
                          <a:effectLst/>
                        </a:rPr>
                        <a:t>о</a:t>
                      </a:r>
                      <a:r>
                        <a:rPr lang="en-US" sz="2000" u="sng" dirty="0" err="1">
                          <a:effectLst/>
                        </a:rPr>
                        <a:t>кыт</a:t>
                      </a:r>
                      <a:r>
                        <a:rPr lang="en-US" sz="2000" dirty="0">
                          <a:effectLst/>
                        </a:rPr>
                        <a:t>.</a:t>
                      </a:r>
                      <a:endParaRPr lang="en-GB" sz="2000" dirty="0">
                        <a:effectLst/>
                      </a:endParaRPr>
                    </a:p>
                    <a:p>
                      <a:pPr algn="just"/>
                      <a:r>
                        <a:rPr lang="en-US" sz="2000" dirty="0">
                          <a:effectLst/>
                        </a:rPr>
                        <a:t>– b) </a:t>
                      </a:r>
                      <a:r>
                        <a:rPr lang="en-US" sz="2000" dirty="0" err="1">
                          <a:effectLst/>
                        </a:rPr>
                        <a:t>Йошк</a:t>
                      </a:r>
                      <a:r>
                        <a:rPr lang="en-US" sz="2000" b="1" dirty="0" err="1">
                          <a:effectLst/>
                        </a:rPr>
                        <a:t>а</a:t>
                      </a:r>
                      <a:r>
                        <a:rPr lang="en-US" sz="2000" dirty="0" err="1">
                          <a:effectLst/>
                        </a:rPr>
                        <a:t>р-Ол</a:t>
                      </a:r>
                      <a:r>
                        <a:rPr lang="en-US" sz="2000" b="1" dirty="0" err="1">
                          <a:effectLst/>
                        </a:rPr>
                        <a:t>а</a:t>
                      </a:r>
                      <a:r>
                        <a:rPr lang="en-US" sz="2000" dirty="0" err="1">
                          <a:effectLst/>
                        </a:rPr>
                        <a:t>ште</a:t>
                      </a:r>
                      <a:r>
                        <a:rPr lang="en-US" sz="2000" dirty="0">
                          <a:effectLst/>
                        </a:rPr>
                        <a:t> </a:t>
                      </a:r>
                      <a:r>
                        <a:rPr lang="en-US" sz="2000" u="sng" dirty="0" err="1">
                          <a:effectLst/>
                        </a:rPr>
                        <a:t>кок</a:t>
                      </a:r>
                      <a:r>
                        <a:rPr lang="en-US" sz="2000" dirty="0">
                          <a:effectLst/>
                        </a:rPr>
                        <a:t> </a:t>
                      </a:r>
                      <a:r>
                        <a:rPr lang="en-US" sz="2000" dirty="0" err="1">
                          <a:effectLst/>
                        </a:rPr>
                        <a:t>киноте</a:t>
                      </a:r>
                      <a:r>
                        <a:rPr lang="en-US" sz="2000" b="1" dirty="0" err="1">
                          <a:effectLst/>
                        </a:rPr>
                        <a:t>а</a:t>
                      </a:r>
                      <a:r>
                        <a:rPr lang="en-US" sz="2000" dirty="0" err="1">
                          <a:effectLst/>
                        </a:rPr>
                        <a:t>тр</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dirty="0">
                          <a:effectLst/>
                        </a:rPr>
                        <a:t>– How many movie theaters are there in Yoshkar-Ola?</a:t>
                      </a:r>
                      <a:endParaRPr lang="en-GB" sz="2000" dirty="0">
                        <a:effectLst/>
                      </a:endParaRPr>
                    </a:p>
                    <a:p>
                      <a:pPr algn="l">
                        <a:tabLst>
                          <a:tab pos="359410" algn="l"/>
                        </a:tabLst>
                      </a:pPr>
                      <a:endParaRPr lang="en-US" sz="2000" dirty="0">
                        <a:effectLst/>
                      </a:endParaRPr>
                    </a:p>
                    <a:p>
                      <a:pPr algn="l">
                        <a:tabLst>
                          <a:tab pos="359410" algn="l"/>
                        </a:tabLst>
                      </a:pPr>
                      <a:r>
                        <a:rPr lang="en-US" sz="2000" dirty="0">
                          <a:effectLst/>
                        </a:rPr>
                        <a:t>– a) Two.</a:t>
                      </a:r>
                      <a:endParaRPr lang="en-GB" sz="2000" dirty="0">
                        <a:effectLst/>
                      </a:endParaRPr>
                    </a:p>
                    <a:p>
                      <a:pPr algn="l">
                        <a:tabLst>
                          <a:tab pos="359410" algn="l"/>
                        </a:tabLst>
                      </a:pPr>
                      <a:r>
                        <a:rPr lang="en-US" sz="2000" dirty="0">
                          <a:effectLst/>
                        </a:rPr>
                        <a:t>– b) There are two movie theaters in Yoshkar-Ola.</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67990092"/>
                  </a:ext>
                </a:extLst>
              </a:tr>
              <a:tr h="1733550">
                <a:tc>
                  <a:txBody>
                    <a:bodyPr/>
                    <a:lstStyle/>
                    <a:p>
                      <a:pPr algn="just"/>
                      <a:r>
                        <a:rPr lang="en-US" sz="2000" dirty="0">
                          <a:effectLst/>
                        </a:rPr>
                        <a:t>– </a:t>
                      </a:r>
                      <a:r>
                        <a:rPr lang="en-US" sz="2000" dirty="0" err="1">
                          <a:effectLst/>
                        </a:rPr>
                        <a:t>Моркышто</a:t>
                      </a:r>
                      <a:r>
                        <a:rPr lang="en-US" sz="2000" dirty="0">
                          <a:effectLst/>
                        </a:rPr>
                        <a:t> </a:t>
                      </a:r>
                      <a:r>
                        <a:rPr lang="en-US" sz="2000" dirty="0" err="1">
                          <a:effectLst/>
                        </a:rPr>
                        <a:t>мыняр</a:t>
                      </a:r>
                      <a:r>
                        <a:rPr lang="en-US" sz="2000" dirty="0">
                          <a:effectLst/>
                        </a:rPr>
                        <a:t> </a:t>
                      </a:r>
                      <a:r>
                        <a:rPr lang="en-US" sz="2000" dirty="0" err="1">
                          <a:effectLst/>
                        </a:rPr>
                        <a:t>школ</a:t>
                      </a:r>
                      <a:r>
                        <a:rPr lang="en-US" sz="2000" dirty="0">
                          <a:effectLst/>
                        </a:rPr>
                        <a:t>?</a:t>
                      </a:r>
                      <a:endParaRPr lang="en-GB" sz="2000" dirty="0">
                        <a:effectLst/>
                      </a:endParaRPr>
                    </a:p>
                    <a:p>
                      <a:pPr algn="just"/>
                      <a:r>
                        <a:rPr lang="en-US" sz="2000" dirty="0">
                          <a:effectLst/>
                        </a:rPr>
                        <a:t> </a:t>
                      </a:r>
                      <a:endParaRPr lang="en-GB" sz="2000" dirty="0">
                        <a:effectLst/>
                      </a:endParaRPr>
                    </a:p>
                    <a:p>
                      <a:pPr algn="just"/>
                      <a:r>
                        <a:rPr lang="en-US" sz="2000" dirty="0">
                          <a:effectLst/>
                        </a:rPr>
                        <a:t>– a) </a:t>
                      </a:r>
                      <a:r>
                        <a:rPr lang="en-US" sz="2000" u="sng" dirty="0" err="1">
                          <a:effectLst/>
                        </a:rPr>
                        <a:t>К</a:t>
                      </a:r>
                      <a:r>
                        <a:rPr lang="en-US" sz="2000" b="1" u="sng" dirty="0" err="1">
                          <a:effectLst/>
                        </a:rPr>
                        <a:t>у</a:t>
                      </a:r>
                      <a:r>
                        <a:rPr lang="en-US" sz="2000" u="sng" dirty="0" err="1">
                          <a:effectLst/>
                        </a:rPr>
                        <a:t>мыт</a:t>
                      </a:r>
                      <a:r>
                        <a:rPr lang="en-US" sz="2000" dirty="0">
                          <a:effectLst/>
                        </a:rPr>
                        <a:t>.</a:t>
                      </a:r>
                      <a:endParaRPr lang="en-GB" sz="2000" dirty="0">
                        <a:effectLst/>
                      </a:endParaRPr>
                    </a:p>
                    <a:p>
                      <a:pPr algn="just"/>
                      <a:r>
                        <a:rPr lang="en-US" sz="2000" dirty="0">
                          <a:effectLst/>
                        </a:rPr>
                        <a:t>– b) </a:t>
                      </a:r>
                      <a:r>
                        <a:rPr lang="en-US" sz="2000" dirty="0" err="1">
                          <a:effectLst/>
                        </a:rPr>
                        <a:t>М</a:t>
                      </a:r>
                      <a:r>
                        <a:rPr lang="en-US" sz="2000" b="1" dirty="0" err="1">
                          <a:effectLst/>
                        </a:rPr>
                        <a:t>о</a:t>
                      </a:r>
                      <a:r>
                        <a:rPr lang="en-US" sz="2000" dirty="0" err="1">
                          <a:effectLst/>
                        </a:rPr>
                        <a:t>ркышто</a:t>
                      </a:r>
                      <a:r>
                        <a:rPr lang="en-US" sz="2000" dirty="0">
                          <a:effectLst/>
                        </a:rPr>
                        <a:t> </a:t>
                      </a:r>
                      <a:r>
                        <a:rPr lang="en-US" sz="2000" u="sng" dirty="0" err="1">
                          <a:effectLst/>
                        </a:rPr>
                        <a:t>кум</a:t>
                      </a:r>
                      <a:r>
                        <a:rPr lang="en-US" sz="2000" dirty="0">
                          <a:effectLst/>
                        </a:rPr>
                        <a:t> </a:t>
                      </a:r>
                      <a:r>
                        <a:rPr lang="en-US" sz="2000" dirty="0" err="1">
                          <a:effectLst/>
                        </a:rPr>
                        <a:t>школ</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tabLst>
                          <a:tab pos="370205" algn="l"/>
                        </a:tabLst>
                      </a:pPr>
                      <a:r>
                        <a:rPr lang="en-US" sz="2000" dirty="0">
                          <a:effectLst/>
                        </a:rPr>
                        <a:t>– How many schools are there in </a:t>
                      </a:r>
                      <a:r>
                        <a:rPr lang="en-US" sz="2000" dirty="0" err="1">
                          <a:effectLst/>
                        </a:rPr>
                        <a:t>Morki</a:t>
                      </a:r>
                      <a:r>
                        <a:rPr lang="en-US" sz="2000" dirty="0">
                          <a:effectLst/>
                        </a:rPr>
                        <a:t>?</a:t>
                      </a:r>
                      <a:endParaRPr lang="en-GB" sz="2000" dirty="0">
                        <a:effectLst/>
                      </a:endParaRPr>
                    </a:p>
                    <a:p>
                      <a:pPr algn="l">
                        <a:tabLst>
                          <a:tab pos="370205" algn="l"/>
                        </a:tabLst>
                      </a:pPr>
                      <a:r>
                        <a:rPr lang="en-US" sz="2000" dirty="0">
                          <a:effectLst/>
                        </a:rPr>
                        <a:t> </a:t>
                      </a:r>
                      <a:endParaRPr lang="en-GB" sz="2000" dirty="0">
                        <a:effectLst/>
                      </a:endParaRPr>
                    </a:p>
                    <a:p>
                      <a:pPr algn="l">
                        <a:tabLst>
                          <a:tab pos="370205" algn="l"/>
                        </a:tabLst>
                      </a:pPr>
                      <a:r>
                        <a:rPr lang="en-US" sz="2000" dirty="0">
                          <a:effectLst/>
                        </a:rPr>
                        <a:t>– a) Three.</a:t>
                      </a:r>
                      <a:endParaRPr lang="en-GB" sz="2000" dirty="0">
                        <a:effectLst/>
                      </a:endParaRPr>
                    </a:p>
                    <a:p>
                      <a:pPr algn="l">
                        <a:tabLst>
                          <a:tab pos="370205" algn="l"/>
                        </a:tabLst>
                      </a:pPr>
                      <a:r>
                        <a:rPr lang="en-US" sz="2000" dirty="0">
                          <a:effectLst/>
                        </a:rPr>
                        <a:t>– b) There are three schools in </a:t>
                      </a:r>
                      <a:r>
                        <a:rPr lang="en-US" sz="2000" dirty="0" err="1">
                          <a:effectLst/>
                        </a:rPr>
                        <a:t>Morki</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64935052"/>
                  </a:ext>
                </a:extLst>
              </a:tr>
            </a:tbl>
          </a:graphicData>
        </a:graphic>
      </p:graphicFrame>
    </p:spTree>
    <p:extLst>
      <p:ext uri="{BB962C8B-B14F-4D97-AF65-F5344CB8AC3E}">
        <p14:creationId xmlns:p14="http://schemas.microsoft.com/office/powerpoint/2010/main" val="203038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8. Attributes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6" name="Content Placeholder 2">
            <a:extLst>
              <a:ext uri="{FF2B5EF4-FFF2-40B4-BE49-F238E27FC236}">
                <a16:creationId xmlns:a16="http://schemas.microsoft.com/office/drawing/2014/main" id="{87879385-9605-4897-9AFA-8BE4892CA99A}"/>
              </a:ext>
            </a:extLst>
          </p:cNvPr>
          <p:cNvSpPr>
            <a:spLocks noGrp="1"/>
          </p:cNvSpPr>
          <p:nvPr>
            <p:ph idx="1"/>
          </p:nvPr>
        </p:nvSpPr>
        <p:spPr>
          <a:xfrm>
            <a:off x="838200" y="1825625"/>
            <a:ext cx="10515600" cy="4351338"/>
          </a:xfrm>
        </p:spPr>
        <p:txBody>
          <a:bodyPr/>
          <a:lstStyle/>
          <a:p>
            <a:pPr marL="0" indent="0">
              <a:buNone/>
            </a:pPr>
            <a:r>
              <a:rPr lang="mi-NZ" dirty="0"/>
              <a:t>В</a:t>
            </a:r>
            <a:r>
              <a:rPr lang="mi-NZ" b="1" dirty="0"/>
              <a:t>е</a:t>
            </a:r>
            <a:r>
              <a:rPr lang="mi-NZ" dirty="0"/>
              <a:t>на университет</a:t>
            </a:r>
          </a:p>
          <a:p>
            <a:pPr marL="0" indent="0">
              <a:buNone/>
            </a:pPr>
            <a:r>
              <a:rPr lang="mi-NZ" dirty="0"/>
              <a:t>	&gt; Вена университ</a:t>
            </a:r>
            <a:r>
              <a:rPr lang="mi-NZ" b="1" dirty="0"/>
              <a:t>е</a:t>
            </a:r>
            <a:r>
              <a:rPr lang="mi-NZ" dirty="0"/>
              <a:t>тыште</a:t>
            </a:r>
          </a:p>
          <a:p>
            <a:pPr marL="0" indent="0">
              <a:buNone/>
            </a:pPr>
            <a:r>
              <a:rPr lang="mi-NZ" dirty="0"/>
              <a:t>Росс</a:t>
            </a:r>
            <a:r>
              <a:rPr lang="mi-NZ" b="1" dirty="0"/>
              <a:t>и</a:t>
            </a:r>
            <a:r>
              <a:rPr lang="mi-NZ" dirty="0"/>
              <a:t>й Федер</a:t>
            </a:r>
            <a:r>
              <a:rPr lang="mi-NZ" b="1" dirty="0"/>
              <a:t>а</a:t>
            </a:r>
            <a:r>
              <a:rPr lang="mi-NZ" dirty="0"/>
              <a:t>ций</a:t>
            </a:r>
          </a:p>
          <a:p>
            <a:pPr marL="0" indent="0">
              <a:buNone/>
            </a:pPr>
            <a:r>
              <a:rPr lang="mi-NZ" dirty="0"/>
              <a:t>	&gt; Росс</a:t>
            </a:r>
            <a:r>
              <a:rPr lang="mi-NZ" b="1" dirty="0"/>
              <a:t>и</a:t>
            </a:r>
            <a:r>
              <a:rPr lang="mi-NZ" dirty="0"/>
              <a:t>й Федер</a:t>
            </a:r>
            <a:r>
              <a:rPr lang="mi-NZ" b="1" dirty="0"/>
              <a:t>а</a:t>
            </a:r>
            <a:r>
              <a:rPr lang="mi-NZ" dirty="0"/>
              <a:t>цийыште</a:t>
            </a:r>
          </a:p>
          <a:p>
            <a:pPr marL="0" indent="0">
              <a:buNone/>
            </a:pPr>
            <a:r>
              <a:rPr lang="mi-NZ" dirty="0"/>
              <a:t>Мар</a:t>
            </a:r>
            <a:r>
              <a:rPr lang="mi-NZ" b="1" dirty="0"/>
              <a:t>и</a:t>
            </a:r>
            <a:r>
              <a:rPr lang="mi-NZ" dirty="0"/>
              <a:t>й Эл Респ</a:t>
            </a:r>
            <a:r>
              <a:rPr lang="mi-NZ" b="1" dirty="0"/>
              <a:t>у</a:t>
            </a:r>
            <a:r>
              <a:rPr lang="mi-NZ" dirty="0"/>
              <a:t>блик</a:t>
            </a:r>
          </a:p>
          <a:p>
            <a:pPr marL="0" indent="0">
              <a:buNone/>
            </a:pPr>
            <a:r>
              <a:rPr lang="mi-NZ" dirty="0"/>
              <a:t>	&gt; Мар</a:t>
            </a:r>
            <a:r>
              <a:rPr lang="mi-NZ" b="1" dirty="0"/>
              <a:t>и</a:t>
            </a:r>
            <a:r>
              <a:rPr lang="mi-NZ" dirty="0"/>
              <a:t>й Эл Респ</a:t>
            </a:r>
            <a:r>
              <a:rPr lang="mi-NZ" b="1" dirty="0"/>
              <a:t>у</a:t>
            </a:r>
            <a:r>
              <a:rPr lang="mi-NZ" dirty="0"/>
              <a:t>блик</a:t>
            </a:r>
            <a:r>
              <a:rPr lang="en-GB" dirty="0" err="1"/>
              <a:t>ыште</a:t>
            </a:r>
            <a:endParaRPr lang="mi-NZ" dirty="0"/>
          </a:p>
        </p:txBody>
      </p:sp>
    </p:spTree>
    <p:extLst>
      <p:ext uri="{BB962C8B-B14F-4D97-AF65-F5344CB8AC3E}">
        <p14:creationId xmlns:p14="http://schemas.microsoft.com/office/powerpoint/2010/main" val="29143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9. Dictionary forms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20</a:t>
            </a:fld>
            <a:endParaRPr lang="en-GB"/>
          </a:p>
        </p:txBody>
      </p:sp>
      <p:pic>
        <p:nvPicPr>
          <p:cNvPr id="9" name="Picture 8">
            <a:extLst>
              <a:ext uri="{FF2B5EF4-FFF2-40B4-BE49-F238E27FC236}">
                <a16:creationId xmlns:a16="http://schemas.microsoft.com/office/drawing/2014/main" id="{FDD18CDC-27B4-4BA9-87B8-B02C485BF983}"/>
              </a:ext>
            </a:extLst>
          </p:cNvPr>
          <p:cNvPicPr>
            <a:picLocks noChangeAspect="1"/>
          </p:cNvPicPr>
          <p:nvPr/>
        </p:nvPicPr>
        <p:blipFill>
          <a:blip r:embed="rId2"/>
          <a:stretch>
            <a:fillRect/>
          </a:stretch>
        </p:blipFill>
        <p:spPr>
          <a:xfrm>
            <a:off x="1447800" y="1690688"/>
            <a:ext cx="9296400" cy="4249783"/>
          </a:xfrm>
          <a:prstGeom prst="rect">
            <a:avLst/>
          </a:prstGeom>
        </p:spPr>
      </p:pic>
      <p:sp>
        <p:nvSpPr>
          <p:cNvPr id="10" name="TextBox 9">
            <a:extLst>
              <a:ext uri="{FF2B5EF4-FFF2-40B4-BE49-F238E27FC236}">
                <a16:creationId xmlns:a16="http://schemas.microsoft.com/office/drawing/2014/main" id="{ADD0FA50-2298-409C-8BFA-6B5B2EDFC711}"/>
              </a:ext>
            </a:extLst>
          </p:cNvPr>
          <p:cNvSpPr txBox="1"/>
          <p:nvPr/>
        </p:nvSpPr>
        <p:spPr>
          <a:xfrm>
            <a:off x="171450" y="6171684"/>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mi-NZ" dirty="0"/>
              <a:t>‘I admonish’</a:t>
            </a:r>
            <a:endParaRPr lang="en-GB" dirty="0"/>
          </a:p>
        </p:txBody>
      </p:sp>
      <p:cxnSp>
        <p:nvCxnSpPr>
          <p:cNvPr id="11" name="Straight Arrow Connector 10">
            <a:extLst>
              <a:ext uri="{FF2B5EF4-FFF2-40B4-BE49-F238E27FC236}">
                <a16:creationId xmlns:a16="http://schemas.microsoft.com/office/drawing/2014/main" id="{4F48094D-F00F-4B48-87E9-41D7BFBC6711}"/>
              </a:ext>
            </a:extLst>
          </p:cNvPr>
          <p:cNvCxnSpPr>
            <a:cxnSpLocks/>
            <a:stCxn id="10" idx="0"/>
          </p:cNvCxnSpPr>
          <p:nvPr/>
        </p:nvCxnSpPr>
        <p:spPr>
          <a:xfrm flipV="1">
            <a:off x="1162050" y="5153025"/>
            <a:ext cx="781050" cy="1018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46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9</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Dictionary forms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21</a:t>
            </a:fld>
            <a:endParaRPr lang="en-GB"/>
          </a:p>
        </p:txBody>
      </p:sp>
      <p:pic>
        <p:nvPicPr>
          <p:cNvPr id="6" name="Picture 5">
            <a:extLst>
              <a:ext uri="{FF2B5EF4-FFF2-40B4-BE49-F238E27FC236}">
                <a16:creationId xmlns:a16="http://schemas.microsoft.com/office/drawing/2014/main" id="{9D27FC1D-EB97-4FE4-B6BB-129B3E31367E}"/>
              </a:ext>
            </a:extLst>
          </p:cNvPr>
          <p:cNvPicPr>
            <a:picLocks noChangeAspect="1"/>
          </p:cNvPicPr>
          <p:nvPr/>
        </p:nvPicPr>
        <p:blipFill>
          <a:blip r:embed="rId2">
            <a:alphaModFix/>
          </a:blip>
          <a:stretch>
            <a:fillRect/>
          </a:stretch>
        </p:blipFill>
        <p:spPr>
          <a:xfrm>
            <a:off x="1243012" y="1690688"/>
            <a:ext cx="9705975" cy="3864479"/>
          </a:xfrm>
          <a:prstGeom prst="rect">
            <a:avLst/>
          </a:prstGeom>
        </p:spPr>
      </p:pic>
      <p:sp>
        <p:nvSpPr>
          <p:cNvPr id="3" name="Rectangle: Rounded Corners 2">
            <a:extLst>
              <a:ext uri="{FF2B5EF4-FFF2-40B4-BE49-F238E27FC236}">
                <a16:creationId xmlns:a16="http://schemas.microsoft.com/office/drawing/2014/main" id="{78D5A1E9-E379-4A5D-A887-BECB308B3A85}"/>
              </a:ext>
            </a:extLst>
          </p:cNvPr>
          <p:cNvSpPr/>
          <p:nvPr/>
        </p:nvSpPr>
        <p:spPr>
          <a:xfrm>
            <a:off x="2584450" y="5035550"/>
            <a:ext cx="393700" cy="218534"/>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07920BCD-65DD-440B-9915-ADBAA2FC9AD3}"/>
              </a:ext>
            </a:extLst>
          </p:cNvPr>
          <p:cNvSpPr>
            <a:spLocks noGrp="1"/>
          </p:cNvSpPr>
          <p:nvPr>
            <p:ph idx="1"/>
          </p:nvPr>
        </p:nvSpPr>
        <p:spPr>
          <a:xfrm>
            <a:off x="2968624" y="4665392"/>
            <a:ext cx="828675" cy="479425"/>
          </a:xfrm>
        </p:spPr>
        <p:txBody>
          <a:bodyPr/>
          <a:lstStyle/>
          <a:p>
            <a:pPr marL="0" indent="0">
              <a:buNone/>
            </a:pPr>
            <a:r>
              <a:rPr lang="de-AT" dirty="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7192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22</a:t>
            </a:fld>
            <a:endParaRPr lang="en-GB"/>
          </a:p>
        </p:txBody>
      </p:sp>
    </p:spTree>
    <p:extLst>
      <p:ext uri="{BB962C8B-B14F-4D97-AF65-F5344CB8AC3E}">
        <p14:creationId xmlns:p14="http://schemas.microsoft.com/office/powerpoint/2010/main" val="116212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кӧ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who’,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мо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what’</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10" name="Table 9">
            <a:extLst>
              <a:ext uri="{FF2B5EF4-FFF2-40B4-BE49-F238E27FC236}">
                <a16:creationId xmlns:a16="http://schemas.microsoft.com/office/drawing/2014/main" id="{D98E26A0-D998-42FD-9B63-A5C903ADD2A6}"/>
              </a:ext>
            </a:extLst>
          </p:cNvPr>
          <p:cNvGraphicFramePr>
            <a:graphicFrameLocks noGrp="1"/>
          </p:cNvGraphicFramePr>
          <p:nvPr>
            <p:extLst>
              <p:ext uri="{D42A27DB-BD31-4B8C-83A1-F6EECF244321}">
                <p14:modId xmlns:p14="http://schemas.microsoft.com/office/powerpoint/2010/main" val="1482709172"/>
              </p:ext>
            </p:extLst>
          </p:nvPr>
        </p:nvGraphicFramePr>
        <p:xfrm>
          <a:off x="984738" y="1793630"/>
          <a:ext cx="10140462" cy="4372708"/>
        </p:xfrm>
        <a:graphic>
          <a:graphicData uri="http://schemas.openxmlformats.org/drawingml/2006/table">
            <a:tbl>
              <a:tblPr firstRow="1" firstCol="1" bandRow="1" bandCol="1">
                <a:tableStyleId>{5940675A-B579-460E-94D1-54222C63F5DA}</a:tableStyleId>
              </a:tblPr>
              <a:tblGrid>
                <a:gridCol w="5070231">
                  <a:extLst>
                    <a:ext uri="{9D8B030D-6E8A-4147-A177-3AD203B41FA5}">
                      <a16:colId xmlns:a16="http://schemas.microsoft.com/office/drawing/2014/main" val="2386230727"/>
                    </a:ext>
                  </a:extLst>
                </a:gridCol>
                <a:gridCol w="5070231">
                  <a:extLst>
                    <a:ext uri="{9D8B030D-6E8A-4147-A177-3AD203B41FA5}">
                      <a16:colId xmlns:a16="http://schemas.microsoft.com/office/drawing/2014/main" val="3739859626"/>
                    </a:ext>
                  </a:extLst>
                </a:gridCol>
              </a:tblGrid>
              <a:tr h="1093177">
                <a:tc>
                  <a:txBody>
                    <a:bodyPr/>
                    <a:lstStyle/>
                    <a:p>
                      <a:pPr algn="just"/>
                      <a:r>
                        <a:rPr lang="en-US" sz="3200" dirty="0">
                          <a:effectLst/>
                          <a:latin typeface="Calibri" panose="020F0502020204030204" pitchFamily="34" charset="0"/>
                          <a:ea typeface="PMingLiU" panose="02020500000000000000" pitchFamily="18" charset="-120"/>
                          <a:cs typeface="Calibri" panose="020F0502020204030204" pitchFamily="34" charset="0"/>
                        </a:rPr>
                        <a:t>– </a:t>
                      </a:r>
                      <a:r>
                        <a:rPr lang="en-US" sz="3200" dirty="0" err="1">
                          <a:effectLst/>
                          <a:latin typeface="Calibri" panose="020F0502020204030204" pitchFamily="34" charset="0"/>
                          <a:ea typeface="PMingLiU" panose="02020500000000000000" pitchFamily="18" charset="-120"/>
                          <a:cs typeface="Calibri" panose="020F0502020204030204" pitchFamily="34" charset="0"/>
                        </a:rPr>
                        <a:t>Т</a:t>
                      </a:r>
                      <a:r>
                        <a:rPr lang="en-US" sz="3200" b="1" dirty="0" err="1">
                          <a:effectLst/>
                          <a:latin typeface="Calibri" panose="020F0502020204030204" pitchFamily="34" charset="0"/>
                          <a:ea typeface="PMingLiU" panose="02020500000000000000" pitchFamily="18" charset="-120"/>
                          <a:cs typeface="Calibri" panose="020F0502020204030204" pitchFamily="34" charset="0"/>
                        </a:rPr>
                        <a:t>и</a:t>
                      </a:r>
                      <a:r>
                        <a:rPr lang="en-US" sz="3200" dirty="0" err="1">
                          <a:effectLst/>
                          <a:latin typeface="Calibri" panose="020F0502020204030204" pitchFamily="34" charset="0"/>
                          <a:ea typeface="PMingLiU" panose="02020500000000000000" pitchFamily="18" charset="-120"/>
                          <a:cs typeface="Calibri" panose="020F0502020204030204" pitchFamily="34" charset="0"/>
                        </a:rPr>
                        <a:t>де</a:t>
                      </a:r>
                      <a:r>
                        <a:rPr lang="en-US" sz="3200" dirty="0">
                          <a:effectLst/>
                          <a:latin typeface="Calibri" panose="020F0502020204030204" pitchFamily="34" charset="0"/>
                          <a:ea typeface="PMingLiU" panose="02020500000000000000" pitchFamily="18" charset="-120"/>
                          <a:cs typeface="Calibri" panose="020F0502020204030204" pitchFamily="34" charset="0"/>
                        </a:rPr>
                        <a:t> </a:t>
                      </a:r>
                      <a:r>
                        <a:rPr lang="en-US" sz="3200" u="sng" dirty="0" err="1">
                          <a:effectLst/>
                          <a:latin typeface="Calibri" panose="020F0502020204030204" pitchFamily="34" charset="0"/>
                          <a:ea typeface="PMingLiU" panose="02020500000000000000" pitchFamily="18" charset="-120"/>
                          <a:cs typeface="Calibri" panose="020F0502020204030204" pitchFamily="34" charset="0"/>
                        </a:rPr>
                        <a:t>кӧ</a:t>
                      </a:r>
                      <a:r>
                        <a:rPr lang="en-US" sz="3200" dirty="0">
                          <a:effectLst/>
                          <a:latin typeface="Calibri" panose="020F0502020204030204" pitchFamily="34" charset="0"/>
                          <a:ea typeface="PMingLiU" panose="02020500000000000000" pitchFamily="18" charset="-120"/>
                          <a:cs typeface="Calibri" panose="020F0502020204030204" pitchFamily="34" charset="0"/>
                        </a:rPr>
                        <a:t>?</a:t>
                      </a:r>
                      <a:endParaRPr lang="en-GB" sz="3200" dirty="0">
                        <a:effectLst/>
                        <a:latin typeface="Calibri" panose="020F0502020204030204" pitchFamily="34" charset="0"/>
                        <a:ea typeface="PMingLiU" panose="02020500000000000000" pitchFamily="18" charset="-120"/>
                        <a:cs typeface="Lucida Grande"/>
                      </a:endParaRPr>
                    </a:p>
                    <a:p>
                      <a:pPr algn="just"/>
                      <a:r>
                        <a:rPr lang="en-US" sz="3200" dirty="0">
                          <a:effectLst/>
                          <a:latin typeface="Calibri" panose="020F0502020204030204" pitchFamily="34" charset="0"/>
                          <a:ea typeface="PMingLiU" panose="02020500000000000000" pitchFamily="18" charset="-120"/>
                          <a:cs typeface="Calibri" panose="020F0502020204030204" pitchFamily="34" charset="0"/>
                        </a:rPr>
                        <a:t>– </a:t>
                      </a:r>
                      <a:r>
                        <a:rPr lang="en-US" sz="3200" dirty="0" err="1">
                          <a:effectLst/>
                          <a:latin typeface="Calibri" panose="020F0502020204030204" pitchFamily="34" charset="0"/>
                          <a:ea typeface="PMingLiU" panose="02020500000000000000" pitchFamily="18" charset="-120"/>
                          <a:cs typeface="Calibri" panose="020F0502020204030204" pitchFamily="34" charset="0"/>
                        </a:rPr>
                        <a:t>Т</a:t>
                      </a:r>
                      <a:r>
                        <a:rPr lang="en-US" sz="3200" b="1" dirty="0" err="1">
                          <a:effectLst/>
                          <a:latin typeface="Calibri" panose="020F0502020204030204" pitchFamily="34" charset="0"/>
                          <a:ea typeface="PMingLiU" panose="02020500000000000000" pitchFamily="18" charset="-120"/>
                          <a:cs typeface="Calibri" panose="020F0502020204030204" pitchFamily="34" charset="0"/>
                        </a:rPr>
                        <a:t>и</a:t>
                      </a:r>
                      <a:r>
                        <a:rPr lang="en-US" sz="3200" dirty="0" err="1">
                          <a:effectLst/>
                          <a:latin typeface="Calibri" panose="020F0502020204030204" pitchFamily="34" charset="0"/>
                          <a:ea typeface="PMingLiU" panose="02020500000000000000" pitchFamily="18" charset="-120"/>
                          <a:cs typeface="Calibri" panose="020F0502020204030204" pitchFamily="34" charset="0"/>
                        </a:rPr>
                        <a:t>де</a:t>
                      </a:r>
                      <a:r>
                        <a:rPr lang="en-US" sz="3200" dirty="0">
                          <a:effectLst/>
                          <a:latin typeface="Calibri" panose="020F0502020204030204" pitchFamily="34" charset="0"/>
                          <a:ea typeface="PMingLiU" panose="02020500000000000000" pitchFamily="18" charset="-120"/>
                          <a:cs typeface="Calibri" panose="020F0502020204030204" pitchFamily="34" charset="0"/>
                        </a:rPr>
                        <a:t> </a:t>
                      </a:r>
                      <a:r>
                        <a:rPr lang="en-US" sz="3200" dirty="0" err="1">
                          <a:effectLst/>
                          <a:latin typeface="Calibri" panose="020F0502020204030204" pitchFamily="34" charset="0"/>
                          <a:ea typeface="PMingLiU" panose="02020500000000000000" pitchFamily="18" charset="-120"/>
                          <a:cs typeface="Calibri" panose="020F0502020204030204" pitchFamily="34" charset="0"/>
                        </a:rPr>
                        <a:t>Серг</a:t>
                      </a:r>
                      <a:r>
                        <a:rPr lang="en-US" sz="3200" b="1" dirty="0" err="1">
                          <a:effectLst/>
                          <a:latin typeface="Calibri" panose="020F0502020204030204" pitchFamily="34" charset="0"/>
                          <a:ea typeface="PMingLiU" panose="02020500000000000000" pitchFamily="18" charset="-120"/>
                          <a:cs typeface="Calibri" panose="020F0502020204030204" pitchFamily="34" charset="0"/>
                        </a:rPr>
                        <a:t>е</a:t>
                      </a:r>
                      <a:r>
                        <a:rPr lang="en-US" sz="3200" dirty="0" err="1">
                          <a:effectLst/>
                          <a:latin typeface="Calibri" panose="020F0502020204030204" pitchFamily="34" charset="0"/>
                          <a:ea typeface="PMingLiU" panose="02020500000000000000" pitchFamily="18" charset="-120"/>
                          <a:cs typeface="Calibri" panose="020F0502020204030204" pitchFamily="34" charset="0"/>
                        </a:rPr>
                        <a:t>й</a:t>
                      </a:r>
                      <a:r>
                        <a:rPr lang="en-US" sz="3200" dirty="0">
                          <a:effectLst/>
                          <a:latin typeface="Calibri" panose="020F0502020204030204" pitchFamily="34" charset="0"/>
                          <a:ea typeface="PMingLiU" panose="02020500000000000000" pitchFamily="18" charset="-120"/>
                          <a:cs typeface="Calibri" panose="020F0502020204030204" pitchFamily="34" charset="0"/>
                        </a:rPr>
                        <a:t> </a:t>
                      </a:r>
                      <a:r>
                        <a:rPr lang="en-US" sz="3200" dirty="0" err="1">
                          <a:effectLst/>
                          <a:latin typeface="Calibri" panose="020F0502020204030204" pitchFamily="34" charset="0"/>
                          <a:ea typeface="PMingLiU" panose="02020500000000000000" pitchFamily="18" charset="-120"/>
                          <a:cs typeface="Calibri" panose="020F0502020204030204" pitchFamily="34" charset="0"/>
                        </a:rPr>
                        <a:t>Никол</a:t>
                      </a:r>
                      <a:r>
                        <a:rPr lang="en-US" sz="32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200" dirty="0" err="1">
                          <a:effectLst/>
                          <a:latin typeface="Calibri" panose="020F0502020204030204" pitchFamily="34" charset="0"/>
                          <a:ea typeface="PMingLiU" panose="02020500000000000000" pitchFamily="18" charset="-120"/>
                          <a:cs typeface="Calibri" panose="020F0502020204030204" pitchFamily="34" charset="0"/>
                        </a:rPr>
                        <a:t>евич</a:t>
                      </a:r>
                      <a:r>
                        <a:rPr lang="en-US" sz="3200" dirty="0">
                          <a:effectLst/>
                          <a:latin typeface="Calibri" panose="020F0502020204030204" pitchFamily="34" charset="0"/>
                          <a:ea typeface="PMingLiU" panose="02020500000000000000" pitchFamily="18" charset="-120"/>
                          <a:cs typeface="Calibri" panose="020F0502020204030204" pitchFamily="34" charset="0"/>
                        </a:rPr>
                        <a:t>.</a:t>
                      </a:r>
                      <a:endParaRPr lang="en-GB" sz="32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Who is this?</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This is Sergey Nikolayevich.</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04711841"/>
                  </a:ext>
                </a:extLst>
              </a:tr>
              <a:tr h="1093177">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a:t>
                      </a:r>
                      <a:r>
                        <a:rPr lang="en-US" sz="3200" u="sng">
                          <a:effectLst/>
                          <a:latin typeface="Calibri" panose="020F0502020204030204" pitchFamily="34" charset="0"/>
                          <a:ea typeface="PMingLiU" panose="02020500000000000000" pitchFamily="18" charset="-120"/>
                          <a:cs typeface="Calibri" panose="020F0502020204030204" pitchFamily="34" charset="0"/>
                        </a:rPr>
                        <a:t>кӧ</a:t>
                      </a:r>
                      <a:r>
                        <a:rPr lang="en-US" sz="3200">
                          <a:effectLst/>
                          <a:latin typeface="Calibri" panose="020F0502020204030204" pitchFamily="34" charset="0"/>
                          <a:ea typeface="PMingLiU" panose="02020500000000000000" pitchFamily="18" charset="-120"/>
                          <a:cs typeface="Calibri" panose="020F0502020204030204" pitchFamily="34" charset="0"/>
                        </a:rPr>
                        <a:t>?</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т</a:t>
                      </a:r>
                      <a:r>
                        <a:rPr lang="en-US" sz="3200" b="1">
                          <a:effectLst/>
                          <a:latin typeface="Calibri" panose="020F0502020204030204" pitchFamily="34" charset="0"/>
                          <a:ea typeface="PMingLiU" panose="02020500000000000000" pitchFamily="18" charset="-120"/>
                          <a:cs typeface="Calibri" panose="020F0502020204030204" pitchFamily="34" charset="0"/>
                        </a:rPr>
                        <a:t>у</a:t>
                      </a:r>
                      <a:r>
                        <a:rPr lang="en-US" sz="3200">
                          <a:effectLst/>
                          <a:latin typeface="Calibri" panose="020F0502020204030204" pitchFamily="34" charset="0"/>
                          <a:ea typeface="PMingLiU" panose="02020500000000000000" pitchFamily="18" charset="-120"/>
                          <a:cs typeface="Calibri" panose="020F0502020204030204" pitchFamily="34" charset="0"/>
                        </a:rPr>
                        <a:t>ныктышо.</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Who is this?</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This is a teacher.</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655607"/>
                  </a:ext>
                </a:extLst>
              </a:tr>
              <a:tr h="1093177">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a:t>
                      </a:r>
                      <a:r>
                        <a:rPr lang="en-US" sz="3200" u="sng">
                          <a:effectLst/>
                          <a:latin typeface="Calibri" panose="020F0502020204030204" pitchFamily="34" charset="0"/>
                          <a:ea typeface="PMingLiU" panose="02020500000000000000" pitchFamily="18" charset="-120"/>
                          <a:cs typeface="Calibri" panose="020F0502020204030204" pitchFamily="34" charset="0"/>
                        </a:rPr>
                        <a:t>мо</a:t>
                      </a:r>
                      <a:r>
                        <a:rPr lang="en-US" sz="3200">
                          <a:effectLst/>
                          <a:latin typeface="Calibri" panose="020F0502020204030204" pitchFamily="34" charset="0"/>
                          <a:ea typeface="PMingLiU" panose="02020500000000000000" pitchFamily="18" charset="-120"/>
                          <a:cs typeface="Calibri" panose="020F0502020204030204" pitchFamily="34" charset="0"/>
                        </a:rPr>
                        <a:t>?</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ур</a:t>
                      </a:r>
                      <a:r>
                        <a:rPr lang="en-US" sz="3200" b="1">
                          <a:effectLst/>
                          <a:latin typeface="Calibri" panose="020F0502020204030204" pitchFamily="34" charset="0"/>
                          <a:ea typeface="PMingLiU" panose="02020500000000000000" pitchFamily="18" charset="-120"/>
                          <a:cs typeface="Calibri" panose="020F0502020204030204" pitchFamily="34" charset="0"/>
                        </a:rPr>
                        <a:t>е</a:t>
                      </a:r>
                      <a:r>
                        <a:rPr lang="en-US" sz="3200">
                          <a:effectLst/>
                          <a:latin typeface="Calibri" panose="020F0502020204030204" pitchFamily="34" charset="0"/>
                          <a:ea typeface="PMingLiU" panose="02020500000000000000" pitchFamily="18" charset="-120"/>
                          <a:cs typeface="Calibri" panose="020F0502020204030204" pitchFamily="34" charset="0"/>
                        </a:rPr>
                        <a:t>м.</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What is this?</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This is a street.</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7691587"/>
                  </a:ext>
                </a:extLst>
              </a:tr>
              <a:tr h="1093177">
                <a:tc>
                  <a:txBody>
                    <a:bodyPr/>
                    <a:lstStyle/>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a:t>
                      </a:r>
                      <a:r>
                        <a:rPr lang="en-US" sz="3200" u="sng">
                          <a:effectLst/>
                          <a:latin typeface="Calibri" panose="020F0502020204030204" pitchFamily="34" charset="0"/>
                          <a:ea typeface="PMingLiU" panose="02020500000000000000" pitchFamily="18" charset="-120"/>
                          <a:cs typeface="Calibri" panose="020F0502020204030204" pitchFamily="34" charset="0"/>
                        </a:rPr>
                        <a:t>мо</a:t>
                      </a:r>
                      <a:r>
                        <a:rPr lang="en-US" sz="3200">
                          <a:effectLst/>
                          <a:latin typeface="Calibri" panose="020F0502020204030204" pitchFamily="34" charset="0"/>
                          <a:ea typeface="PMingLiU" panose="02020500000000000000" pitchFamily="18" charset="-120"/>
                          <a:cs typeface="Calibri" panose="020F0502020204030204" pitchFamily="34" charset="0"/>
                        </a:rPr>
                        <a:t>?</a:t>
                      </a:r>
                      <a:endParaRPr lang="en-GB" sz="3200">
                        <a:effectLst/>
                        <a:latin typeface="Calibri" panose="020F0502020204030204" pitchFamily="34" charset="0"/>
                        <a:ea typeface="PMingLiU" panose="02020500000000000000" pitchFamily="18" charset="-120"/>
                        <a:cs typeface="Lucida Grande"/>
                      </a:endParaRPr>
                    </a:p>
                    <a:p>
                      <a:pPr algn="just"/>
                      <a:r>
                        <a:rPr lang="en-US" sz="3200">
                          <a:effectLst/>
                          <a:latin typeface="Calibri" panose="020F0502020204030204" pitchFamily="34" charset="0"/>
                          <a:ea typeface="PMingLiU" panose="02020500000000000000" pitchFamily="18" charset="-120"/>
                          <a:cs typeface="Calibri" panose="020F0502020204030204" pitchFamily="34" charset="0"/>
                        </a:rPr>
                        <a:t>– Т</a:t>
                      </a:r>
                      <a:r>
                        <a:rPr lang="en-US" sz="3200" b="1">
                          <a:effectLst/>
                          <a:latin typeface="Calibri" panose="020F0502020204030204" pitchFamily="34" charset="0"/>
                          <a:ea typeface="PMingLiU" panose="02020500000000000000" pitchFamily="18" charset="-120"/>
                          <a:cs typeface="Calibri" panose="020F0502020204030204" pitchFamily="34" charset="0"/>
                        </a:rPr>
                        <a:t>и</a:t>
                      </a:r>
                      <a:r>
                        <a:rPr lang="en-US" sz="3200">
                          <a:effectLst/>
                          <a:latin typeface="Calibri" panose="020F0502020204030204" pitchFamily="34" charset="0"/>
                          <a:ea typeface="PMingLiU" panose="02020500000000000000" pitchFamily="18" charset="-120"/>
                          <a:cs typeface="Calibri" panose="020F0502020204030204" pitchFamily="34" charset="0"/>
                        </a:rPr>
                        <a:t>де п</a:t>
                      </a:r>
                      <a:r>
                        <a:rPr lang="en-US" sz="3200" b="1">
                          <a:effectLst/>
                          <a:latin typeface="Calibri" panose="020F0502020204030204" pitchFamily="34" charset="0"/>
                          <a:ea typeface="PMingLiU" panose="02020500000000000000" pitchFamily="18" charset="-120"/>
                          <a:cs typeface="Calibri" panose="020F0502020204030204" pitchFamily="34" charset="0"/>
                        </a:rPr>
                        <a:t>ы</a:t>
                      </a:r>
                      <a:r>
                        <a:rPr lang="en-US" sz="3200">
                          <a:effectLst/>
                          <a:latin typeface="Calibri" panose="020F0502020204030204" pitchFamily="34" charset="0"/>
                          <a:ea typeface="PMingLiU" panose="02020500000000000000" pitchFamily="18" charset="-120"/>
                          <a:cs typeface="Calibri" panose="020F0502020204030204" pitchFamily="34" charset="0"/>
                        </a:rPr>
                        <a:t>рыс.</a:t>
                      </a:r>
                      <a:endParaRPr lang="en-GB" sz="32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3200" dirty="0">
                          <a:effectLst/>
                          <a:latin typeface="Calibri" panose="020F0502020204030204" pitchFamily="34" charset="0"/>
                          <a:ea typeface="PMingLiU" panose="02020500000000000000" pitchFamily="18" charset="-120"/>
                          <a:cs typeface="Calibri" panose="020F0502020204030204" pitchFamily="34" charset="0"/>
                        </a:rPr>
                        <a:t>– What is this?</a:t>
                      </a:r>
                      <a:endParaRPr lang="en-GB" sz="3200" dirty="0">
                        <a:effectLst/>
                        <a:latin typeface="Calibri" panose="020F0502020204030204" pitchFamily="34" charset="0"/>
                        <a:ea typeface="PMingLiU" panose="02020500000000000000" pitchFamily="18" charset="-120"/>
                        <a:cs typeface="Lucida Grande"/>
                      </a:endParaRPr>
                    </a:p>
                    <a:p>
                      <a:pPr algn="just"/>
                      <a:r>
                        <a:rPr lang="en-US" sz="3200" dirty="0">
                          <a:effectLst/>
                          <a:latin typeface="Calibri" panose="020F0502020204030204" pitchFamily="34" charset="0"/>
                          <a:ea typeface="PMingLiU" panose="02020500000000000000" pitchFamily="18" charset="-120"/>
                          <a:cs typeface="Calibri" panose="020F0502020204030204" pitchFamily="34" charset="0"/>
                        </a:rPr>
                        <a:t>– This is a cat.</a:t>
                      </a:r>
                      <a:endParaRPr lang="en-GB" sz="3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962048986"/>
                  </a:ext>
                </a:extLst>
              </a:tr>
            </a:tbl>
          </a:graphicData>
        </a:graphic>
      </p:graphicFrame>
    </p:spTree>
    <p:extLst>
      <p:ext uri="{BB962C8B-B14F-4D97-AF65-F5344CB8AC3E}">
        <p14:creationId xmlns:p14="http://schemas.microsoft.com/office/powerpoint/2010/main" val="2098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Names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6" name="Content Placeholder 2">
            <a:extLst>
              <a:ext uri="{FF2B5EF4-FFF2-40B4-BE49-F238E27FC236}">
                <a16:creationId xmlns:a16="http://schemas.microsoft.com/office/drawing/2014/main" id="{98D41739-88C8-4705-817A-A715DD1E77C3}"/>
              </a:ext>
            </a:extLst>
          </p:cNvPr>
          <p:cNvSpPr>
            <a:spLocks noGrp="1"/>
          </p:cNvSpPr>
          <p:nvPr>
            <p:ph idx="1"/>
          </p:nvPr>
        </p:nvSpPr>
        <p:spPr>
          <a:xfrm>
            <a:off x="838200" y="1825625"/>
            <a:ext cx="10515600" cy="4351338"/>
          </a:xfrm>
        </p:spPr>
        <p:txBody>
          <a:bodyPr>
            <a:normAutofit lnSpcReduction="10000"/>
          </a:bodyPr>
          <a:lstStyle/>
          <a:p>
            <a:pPr marL="0" indent="0">
              <a:buNone/>
            </a:pPr>
            <a:r>
              <a:rPr lang="az-Cyrl-AZ" dirty="0"/>
              <a:t>Терешкова Валентина Владимировна</a:t>
            </a:r>
            <a:endParaRPr lang="mi-NZ" dirty="0"/>
          </a:p>
          <a:p>
            <a:pPr marL="0" indent="0">
              <a:buNone/>
            </a:pPr>
            <a:endParaRPr lang="mi-NZ" dirty="0"/>
          </a:p>
          <a:p>
            <a:pPr marL="0" indent="0">
              <a:buNone/>
            </a:pPr>
            <a:r>
              <a:rPr lang="az-Cyrl-AZ" dirty="0"/>
              <a:t>Чайковский Пётр Ильич</a:t>
            </a:r>
            <a:endParaRPr lang="de-AT" dirty="0"/>
          </a:p>
          <a:p>
            <a:pPr marL="0" indent="0">
              <a:buNone/>
            </a:pPr>
            <a:endParaRPr lang="de-AT" dirty="0"/>
          </a:p>
          <a:p>
            <a:pPr marL="0" indent="0">
              <a:buNone/>
            </a:pPr>
            <a:r>
              <a:rPr lang="de-AT" dirty="0"/>
              <a:t>Брэдли Джереми </a:t>
            </a:r>
            <a:r>
              <a:rPr lang="az-Cyrl-AZ" dirty="0"/>
              <a:t>Даниилович</a:t>
            </a:r>
            <a:r>
              <a:rPr lang="mi-NZ" baseline="30000" dirty="0"/>
              <a:t>?</a:t>
            </a:r>
            <a:endParaRPr lang="mi-NZ" dirty="0"/>
          </a:p>
          <a:p>
            <a:pPr marL="0" indent="0">
              <a:buNone/>
            </a:pPr>
            <a:endParaRPr lang="mi-NZ" dirty="0"/>
          </a:p>
          <a:p>
            <a:pPr marL="0" indent="0">
              <a:buNone/>
            </a:pPr>
            <a:r>
              <a:rPr lang="mi-NZ" dirty="0"/>
              <a:t>Куусепуу Урмас Лембитович</a:t>
            </a:r>
            <a:r>
              <a:rPr lang="mi-NZ" baseline="30000" dirty="0"/>
              <a:t>?</a:t>
            </a:r>
            <a:endParaRPr lang="mi-NZ" dirty="0"/>
          </a:p>
          <a:p>
            <a:pPr marL="0" indent="0">
              <a:buNone/>
            </a:pPr>
            <a:endParaRPr lang="mi-NZ" dirty="0"/>
          </a:p>
          <a:p>
            <a:pPr marL="0" indent="0">
              <a:buNone/>
            </a:pPr>
            <a:r>
              <a:rPr lang="ru-RU" dirty="0"/>
              <a:t>Гессен</a:t>
            </a:r>
            <a:r>
              <a:rPr lang="mi-NZ" dirty="0"/>
              <a:t> Маша </a:t>
            </a:r>
            <a:r>
              <a:rPr lang="ru-RU" dirty="0"/>
              <a:t>Александр</a:t>
            </a:r>
            <a:r>
              <a:rPr lang="mi-NZ" dirty="0"/>
              <a:t>...</a:t>
            </a:r>
            <a:r>
              <a:rPr lang="mi-NZ" baseline="30000" dirty="0"/>
              <a:t> ?</a:t>
            </a:r>
            <a:endParaRPr lang="en-GB" dirty="0"/>
          </a:p>
        </p:txBody>
      </p:sp>
    </p:spTree>
    <p:extLst>
      <p:ext uri="{BB962C8B-B14F-4D97-AF65-F5344CB8AC3E}">
        <p14:creationId xmlns:p14="http://schemas.microsoft.com/office/powerpoint/2010/main" val="336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Names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6" name="Content Placeholder 2">
            <a:extLst>
              <a:ext uri="{FF2B5EF4-FFF2-40B4-BE49-F238E27FC236}">
                <a16:creationId xmlns:a16="http://schemas.microsoft.com/office/drawing/2014/main" id="{98D41739-88C8-4705-817A-A715DD1E77C3}"/>
              </a:ext>
            </a:extLst>
          </p:cNvPr>
          <p:cNvSpPr>
            <a:spLocks noGrp="1"/>
          </p:cNvSpPr>
          <p:nvPr>
            <p:ph idx="1"/>
          </p:nvPr>
        </p:nvSpPr>
        <p:spPr>
          <a:xfrm>
            <a:off x="838200" y="1825625"/>
            <a:ext cx="10515600" cy="4351338"/>
          </a:xfrm>
        </p:spPr>
        <p:txBody>
          <a:bodyPr/>
          <a:lstStyle/>
          <a:p>
            <a:pPr marL="0" indent="0">
              <a:buNone/>
            </a:pPr>
            <a:r>
              <a:rPr lang="mi-NZ" dirty="0"/>
              <a:t>Дмитрий</a:t>
            </a:r>
          </a:p>
          <a:p>
            <a:pPr marL="0" indent="0">
              <a:buNone/>
            </a:pPr>
            <a:r>
              <a:rPr lang="mi-NZ" dirty="0"/>
              <a:t>Дима</a:t>
            </a:r>
          </a:p>
          <a:p>
            <a:pPr marL="0" indent="0">
              <a:buNone/>
            </a:pPr>
            <a:r>
              <a:rPr lang="mi-NZ" dirty="0"/>
              <a:t>Метрий</a:t>
            </a:r>
          </a:p>
        </p:txBody>
      </p:sp>
    </p:spTree>
    <p:extLst>
      <p:ext uri="{BB962C8B-B14F-4D97-AF65-F5344CB8AC3E}">
        <p14:creationId xmlns:p14="http://schemas.microsoft.com/office/powerpoint/2010/main" val="2792597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latin typeface="Calibri" panose="020F0502020204030204" pitchFamily="34" charset="0"/>
                <a:ea typeface="Times New Roman" panose="02020603050405020304" pitchFamily="18" charset="0"/>
                <a:cs typeface="Calibri" panose="020F0502020204030204" pitchFamily="34" charset="0"/>
              </a:rPr>
              <a:t>ияш</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8" name="Table 7">
            <a:extLst>
              <a:ext uri="{FF2B5EF4-FFF2-40B4-BE49-F238E27FC236}">
                <a16:creationId xmlns:a16="http://schemas.microsoft.com/office/drawing/2014/main" id="{EE2859C6-9871-4356-9C59-A6EC45720AD4}"/>
              </a:ext>
            </a:extLst>
          </p:cNvPr>
          <p:cNvGraphicFramePr>
            <a:graphicFrameLocks noGrp="1"/>
          </p:cNvGraphicFramePr>
          <p:nvPr>
            <p:extLst>
              <p:ext uri="{D42A27DB-BD31-4B8C-83A1-F6EECF244321}">
                <p14:modId xmlns:p14="http://schemas.microsoft.com/office/powerpoint/2010/main" val="1455423041"/>
              </p:ext>
            </p:extLst>
          </p:nvPr>
        </p:nvGraphicFramePr>
        <p:xfrm>
          <a:off x="1038226" y="3063240"/>
          <a:ext cx="10315574" cy="731520"/>
        </p:xfrm>
        <a:graphic>
          <a:graphicData uri="http://schemas.openxmlformats.org/drawingml/2006/table">
            <a:tbl>
              <a:tblPr firstRow="1" firstCol="1" bandRow="1" bandCol="1">
                <a:tableStyleId>{5940675A-B579-460E-94D1-54222C63F5DA}</a:tableStyleId>
              </a:tblPr>
              <a:tblGrid>
                <a:gridCol w="4530013">
                  <a:extLst>
                    <a:ext uri="{9D8B030D-6E8A-4147-A177-3AD203B41FA5}">
                      <a16:colId xmlns:a16="http://schemas.microsoft.com/office/drawing/2014/main" val="791234168"/>
                    </a:ext>
                  </a:extLst>
                </a:gridCol>
                <a:gridCol w="5785561">
                  <a:extLst>
                    <a:ext uri="{9D8B030D-6E8A-4147-A177-3AD203B41FA5}">
                      <a16:colId xmlns:a16="http://schemas.microsoft.com/office/drawing/2014/main" val="1615913640"/>
                    </a:ext>
                  </a:extLst>
                </a:gridCol>
              </a:tblGrid>
              <a:tr h="365126">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 Т</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до мын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р и</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p>
                      <a:pPr algn="just"/>
                      <a:r>
                        <a:rPr lang="en-US" sz="2400">
                          <a:effectLst/>
                          <a:latin typeface="Calibri" panose="020F0502020204030204" pitchFamily="34" charset="0"/>
                          <a:ea typeface="PMingLiU" panose="02020500000000000000" pitchFamily="18" charset="-120"/>
                          <a:cs typeface="Calibri" panose="020F0502020204030204" pitchFamily="34" charset="0"/>
                        </a:rPr>
                        <a:t>– Т</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до 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мло шым и</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a:effectLst/>
                          <a:latin typeface="Calibri" panose="020F0502020204030204" pitchFamily="34" charset="0"/>
                          <a:ea typeface="PMingLiU" panose="02020500000000000000" pitchFamily="18" charset="-120"/>
                          <a:cs typeface="Calibri" panose="020F0502020204030204" pitchFamily="34" charset="0"/>
                        </a:rPr>
                        <a:t>– How old is (s)he?</a:t>
                      </a:r>
                      <a:endParaRPr lang="en-GB" sz="2400" dirty="0">
                        <a:effectLst/>
                        <a:latin typeface="Calibri" panose="020F0502020204030204" pitchFamily="34" charset="0"/>
                        <a:ea typeface="PMingLiU" panose="02020500000000000000" pitchFamily="18" charset="-120"/>
                        <a:cs typeface="Lucida Grande"/>
                      </a:endParaRPr>
                    </a:p>
                    <a:p>
                      <a:pPr algn="just"/>
                      <a:r>
                        <a:rPr lang="en-US" sz="2400" dirty="0">
                          <a:effectLst/>
                          <a:latin typeface="Calibri" panose="020F0502020204030204" pitchFamily="34" charset="0"/>
                          <a:ea typeface="PMingLiU" panose="02020500000000000000" pitchFamily="18" charset="-120"/>
                          <a:cs typeface="Calibri" panose="020F0502020204030204" pitchFamily="34" charset="0"/>
                        </a:rPr>
                        <a:t>– (S)he is 37 years old.</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67990092"/>
                  </a:ext>
                </a:extLst>
              </a:tr>
            </a:tbl>
          </a:graphicData>
        </a:graphic>
      </p:graphicFrame>
      <p:sp>
        <p:nvSpPr>
          <p:cNvPr id="9" name="TextBox 8">
            <a:extLst>
              <a:ext uri="{FF2B5EF4-FFF2-40B4-BE49-F238E27FC236}">
                <a16:creationId xmlns:a16="http://schemas.microsoft.com/office/drawing/2014/main" id="{EF02FCF3-60BD-4489-9329-DA74CECE91AB}"/>
              </a:ext>
            </a:extLst>
          </p:cNvPr>
          <p:cNvSpPr txBox="1"/>
          <p:nvPr/>
        </p:nvSpPr>
        <p:spPr>
          <a:xfrm>
            <a:off x="4038600" y="2277487"/>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mi-NZ" dirty="0"/>
              <a:t>ий </a:t>
            </a:r>
            <a:r>
              <a:rPr lang="en-US" dirty="0">
                <a:latin typeface="Calibri" panose="020F0502020204030204" pitchFamily="34" charset="0"/>
                <a:ea typeface="PMingLiU" panose="02020500000000000000" pitchFamily="18" charset="-120"/>
                <a:cs typeface="Calibri" panose="020F0502020204030204" pitchFamily="34" charset="0"/>
              </a:rPr>
              <a:t>‘year’</a:t>
            </a:r>
            <a:endParaRPr lang="en-GB" dirty="0"/>
          </a:p>
        </p:txBody>
      </p:sp>
      <p:cxnSp>
        <p:nvCxnSpPr>
          <p:cNvPr id="10" name="Straight Arrow Connector 9">
            <a:extLst>
              <a:ext uri="{FF2B5EF4-FFF2-40B4-BE49-F238E27FC236}">
                <a16:creationId xmlns:a16="http://schemas.microsoft.com/office/drawing/2014/main" id="{AA46F4C4-2990-44AF-A590-34136D8BE6BF}"/>
              </a:ext>
            </a:extLst>
          </p:cNvPr>
          <p:cNvCxnSpPr>
            <a:cxnSpLocks/>
            <a:stCxn id="9" idx="0"/>
          </p:cNvCxnSpPr>
          <p:nvPr/>
        </p:nvCxnSpPr>
        <p:spPr>
          <a:xfrm flipH="1" flipV="1">
            <a:off x="2368062" y="1088451"/>
            <a:ext cx="2661138" cy="11890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58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2240099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863190-9E7F-40CA-8360-6A706C66EA5E}"/>
              </a:ext>
            </a:extLst>
          </p:cNvPr>
          <p:cNvPicPr>
            <a:picLocks noChangeAspect="1"/>
          </p:cNvPicPr>
          <p:nvPr/>
        </p:nvPicPr>
        <p:blipFill>
          <a:blip r:embed="rId4"/>
          <a:stretch>
            <a:fillRect/>
          </a:stretch>
        </p:blipFill>
        <p:spPr>
          <a:xfrm>
            <a:off x="1338262" y="719137"/>
            <a:ext cx="9515475" cy="5419725"/>
          </a:xfrm>
          <a:prstGeom prst="rect">
            <a:avLst/>
          </a:prstGeom>
        </p:spPr>
      </p:pic>
      <p:sp>
        <p:nvSpPr>
          <p:cNvPr id="4" name="Footer Placeholder 3">
            <a:extLst>
              <a:ext uri="{FF2B5EF4-FFF2-40B4-BE49-F238E27FC236}">
                <a16:creationId xmlns:a16="http://schemas.microsoft.com/office/drawing/2014/main" id="{F4B0D393-1C48-42D6-9E18-CB91B65C07CC}"/>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B5C751C0-DC69-420B-B54B-A65CC4C27560}"/>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2" name="omj_01_1">
            <a:hlinkClick r:id="" action="ppaction://media"/>
            <a:extLst>
              <a:ext uri="{FF2B5EF4-FFF2-40B4-BE49-F238E27FC236}">
                <a16:creationId xmlns:a16="http://schemas.microsoft.com/office/drawing/2014/main" id="{F4BB0615-1741-49EB-BCFF-8D833220DB74}"/>
              </a:ext>
            </a:extLst>
          </p:cNvPr>
          <p:cNvPicPr>
            <a:picLocks noChangeAspect="1"/>
          </p:cNvPicPr>
          <p:nvPr>
            <a:audioFile r:link="rId1"/>
            <p:extLst>
              <p:ext uri="{DAA4B4D4-6D71-4841-9C94-3DE7FCFB9230}">
                <p14:media xmlns:p14="http://schemas.microsoft.com/office/powerpoint/2010/main" r:embed="rId2">
                  <p14:trim st="3648" end="25703"/>
                </p14:media>
              </p:ext>
            </p:extLst>
          </p:nvPr>
        </p:nvPicPr>
        <p:blipFill>
          <a:blip r:embed="rId5"/>
          <a:stretch>
            <a:fillRect/>
          </a:stretch>
        </p:blipFill>
        <p:spPr>
          <a:xfrm>
            <a:off x="7016750" y="3314699"/>
            <a:ext cx="609600" cy="609600"/>
          </a:xfrm>
          <a:prstGeom prst="rect">
            <a:avLst/>
          </a:prstGeom>
        </p:spPr>
      </p:pic>
    </p:spTree>
    <p:extLst>
      <p:ext uri="{BB962C8B-B14F-4D97-AF65-F5344CB8AC3E}">
        <p14:creationId xmlns:p14="http://schemas.microsoft.com/office/powerpoint/2010/main" val="15006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B0D393-1C48-42D6-9E18-CB91B65C07CC}"/>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B5C751C0-DC69-420B-B54B-A65CC4C27560}"/>
              </a:ext>
            </a:extLst>
          </p:cNvPr>
          <p:cNvSpPr>
            <a:spLocks noGrp="1"/>
          </p:cNvSpPr>
          <p:nvPr>
            <p:ph type="sldNum" sz="quarter" idx="12"/>
          </p:nvPr>
        </p:nvSpPr>
        <p:spPr/>
        <p:txBody>
          <a:bodyPr/>
          <a:lstStyle/>
          <a:p>
            <a:fld id="{055DE2CD-379D-4002-80ED-F7724F598CF3}" type="slidenum">
              <a:rPr lang="en-GB" smtClean="0"/>
              <a:t>29</a:t>
            </a:fld>
            <a:endParaRPr lang="en-GB"/>
          </a:p>
        </p:txBody>
      </p:sp>
      <p:pic>
        <p:nvPicPr>
          <p:cNvPr id="3" name="Picture 2">
            <a:extLst>
              <a:ext uri="{FF2B5EF4-FFF2-40B4-BE49-F238E27FC236}">
                <a16:creationId xmlns:a16="http://schemas.microsoft.com/office/drawing/2014/main" id="{724B76E7-EB0F-4734-975A-1E2C7DCAAD62}"/>
              </a:ext>
            </a:extLst>
          </p:cNvPr>
          <p:cNvPicPr>
            <a:picLocks noChangeAspect="1"/>
          </p:cNvPicPr>
          <p:nvPr/>
        </p:nvPicPr>
        <p:blipFill>
          <a:blip r:embed="rId4"/>
          <a:stretch>
            <a:fillRect/>
          </a:stretch>
        </p:blipFill>
        <p:spPr>
          <a:xfrm>
            <a:off x="2454143" y="1042987"/>
            <a:ext cx="8461507" cy="4772025"/>
          </a:xfrm>
          <a:prstGeom prst="rect">
            <a:avLst/>
          </a:prstGeom>
        </p:spPr>
      </p:pic>
      <p:pic>
        <p:nvPicPr>
          <p:cNvPr id="6" name="omj_01_1">
            <a:hlinkClick r:id="" action="ppaction://media"/>
            <a:extLst>
              <a:ext uri="{FF2B5EF4-FFF2-40B4-BE49-F238E27FC236}">
                <a16:creationId xmlns:a16="http://schemas.microsoft.com/office/drawing/2014/main" id="{CF42EF2B-A072-4927-B358-C713BD6A61C7}"/>
              </a:ext>
            </a:extLst>
          </p:cNvPr>
          <p:cNvPicPr>
            <a:picLocks noChangeAspect="1"/>
          </p:cNvPicPr>
          <p:nvPr>
            <a:audioFile r:link="rId1"/>
            <p:extLst>
              <p:ext uri="{DAA4B4D4-6D71-4841-9C94-3DE7FCFB9230}">
                <p14:media xmlns:p14="http://schemas.microsoft.com/office/powerpoint/2010/main" r:embed="rId2">
                  <p14:trim st="34124"/>
                </p14:media>
              </p:ext>
            </p:extLst>
          </p:nvPr>
        </p:nvPicPr>
        <p:blipFill>
          <a:blip r:embed="rId5"/>
          <a:stretch>
            <a:fillRect/>
          </a:stretch>
        </p:blipFill>
        <p:spPr>
          <a:xfrm>
            <a:off x="4902200" y="3124199"/>
            <a:ext cx="609600" cy="609600"/>
          </a:xfrm>
          <a:prstGeom prst="rect">
            <a:avLst/>
          </a:prstGeom>
        </p:spPr>
      </p:pic>
    </p:spTree>
    <p:extLst>
      <p:ext uri="{BB962C8B-B14F-4D97-AF65-F5344CB8AC3E}">
        <p14:creationId xmlns:p14="http://schemas.microsoft.com/office/powerpoint/2010/main" val="16067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30</a:t>
            </a:fld>
            <a:endParaRPr lang="en-GB"/>
          </a:p>
        </p:txBody>
      </p:sp>
    </p:spTree>
    <p:extLst>
      <p:ext uri="{BB962C8B-B14F-4D97-AF65-F5344CB8AC3E}">
        <p14:creationId xmlns:p14="http://schemas.microsoft.com/office/powerpoint/2010/main" val="161806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200" y="365125"/>
            <a:ext cx="10515600" cy="5811838"/>
          </a:xfrm>
        </p:spPr>
        <p:txBody>
          <a:bodyPr>
            <a:normAutofit fontScale="92500" lnSpcReduction="10000"/>
          </a:bodyPr>
          <a:lstStyle/>
          <a:p>
            <a:pPr marL="0" indent="0">
              <a:buNone/>
            </a:pPr>
            <a:r>
              <a:rPr lang="en-GB" b="1" dirty="0"/>
              <a:t>8.</a:t>
            </a:r>
          </a:p>
          <a:p>
            <a:pPr marL="0" indent="0">
              <a:buNone/>
            </a:pPr>
            <a:endParaRPr lang="en-GB" dirty="0"/>
          </a:p>
          <a:p>
            <a:pPr marL="0" indent="0">
              <a:buNone/>
            </a:pPr>
            <a:r>
              <a:rPr lang="en-GB" dirty="0"/>
              <a:t>10</a:t>
            </a:r>
          </a:p>
          <a:p>
            <a:pPr marL="0" indent="0">
              <a:buNone/>
            </a:pPr>
            <a:r>
              <a:rPr lang="en-GB" dirty="0"/>
              <a:t>42 (short)</a:t>
            </a:r>
          </a:p>
          <a:p>
            <a:pPr marL="0" indent="0">
              <a:buNone/>
            </a:pPr>
            <a:r>
              <a:rPr lang="en-GB" dirty="0"/>
              <a:t>27 (short)</a:t>
            </a:r>
          </a:p>
          <a:p>
            <a:pPr marL="0" indent="0">
              <a:buNone/>
            </a:pPr>
            <a:r>
              <a:rPr lang="en-GB" dirty="0"/>
              <a:t>3 (long)</a:t>
            </a:r>
          </a:p>
          <a:p>
            <a:pPr marL="0" indent="0">
              <a:buNone/>
            </a:pPr>
            <a:r>
              <a:rPr lang="en-GB" dirty="0"/>
              <a:t>40</a:t>
            </a:r>
          </a:p>
          <a:p>
            <a:pPr marL="0" indent="0">
              <a:buNone/>
            </a:pPr>
            <a:r>
              <a:rPr lang="en-GB" dirty="0"/>
              <a:t>4 (long)</a:t>
            </a:r>
          </a:p>
          <a:p>
            <a:pPr marL="0" indent="0">
              <a:buNone/>
            </a:pPr>
            <a:r>
              <a:rPr lang="en-GB" dirty="0"/>
              <a:t>37 (short)</a:t>
            </a:r>
          </a:p>
          <a:p>
            <a:pPr marL="0" indent="0">
              <a:buNone/>
            </a:pPr>
            <a:r>
              <a:rPr lang="en-GB" dirty="0"/>
              <a:t>44 (short)</a:t>
            </a:r>
          </a:p>
          <a:p>
            <a:pPr marL="0" indent="0">
              <a:buNone/>
            </a:pPr>
            <a:r>
              <a:rPr lang="en-GB" dirty="0"/>
              <a:t>1 (long)</a:t>
            </a:r>
          </a:p>
          <a:p>
            <a:pPr marL="0" indent="0">
              <a:buNone/>
            </a:pPr>
            <a:r>
              <a:rPr lang="en-GB" dirty="0"/>
              <a:t>19 (long)</a:t>
            </a:r>
          </a:p>
          <a:p>
            <a:pPr marL="0" indent="0">
              <a:buNone/>
            </a:pPr>
            <a:r>
              <a:rPr lang="en-GB" dirty="0"/>
              <a:t>28 (short)</a:t>
            </a:r>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6" name="omj_01_2">
            <a:hlinkClick r:id="" action="ppaction://media"/>
            <a:extLst>
              <a:ext uri="{FF2B5EF4-FFF2-40B4-BE49-F238E27FC236}">
                <a16:creationId xmlns:a16="http://schemas.microsoft.com/office/drawing/2014/main" id="{CD1BF798-17DB-4C89-961C-16011917EA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9617" y="365125"/>
            <a:ext cx="609600" cy="609600"/>
          </a:xfrm>
          <a:prstGeom prst="rect">
            <a:avLst/>
          </a:prstGeom>
        </p:spPr>
      </p:pic>
    </p:spTree>
    <p:extLst>
      <p:ext uri="{BB962C8B-B14F-4D97-AF65-F5344CB8AC3E}">
        <p14:creationId xmlns:p14="http://schemas.microsoft.com/office/powerpoint/2010/main" val="13448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200" y="365125"/>
            <a:ext cx="10515600" cy="5811838"/>
          </a:xfrm>
        </p:spPr>
        <p:txBody>
          <a:bodyPr>
            <a:normAutofit/>
          </a:bodyPr>
          <a:lstStyle/>
          <a:p>
            <a:pPr marL="0" indent="0">
              <a:buNone/>
            </a:pPr>
            <a:r>
              <a:rPr lang="en-GB" b="1" dirty="0"/>
              <a:t>8.</a:t>
            </a:r>
          </a:p>
          <a:p>
            <a:pPr marL="0" indent="0">
              <a:buNone/>
            </a:pPr>
            <a:endParaRPr lang="en-GB" dirty="0"/>
          </a:p>
          <a:p>
            <a:pPr marL="0" indent="0">
              <a:buNone/>
            </a:pPr>
            <a:r>
              <a:rPr lang="en-US" dirty="0"/>
              <a:t>– </a:t>
            </a:r>
            <a:r>
              <a:rPr lang="en-US" dirty="0" err="1"/>
              <a:t>Т</a:t>
            </a:r>
            <a:r>
              <a:rPr lang="en-US" b="1" dirty="0" err="1"/>
              <a:t>и</a:t>
            </a:r>
            <a:r>
              <a:rPr lang="en-US" dirty="0" err="1"/>
              <a:t>де</a:t>
            </a:r>
            <a:r>
              <a:rPr lang="en-US" dirty="0"/>
              <a:t> </a:t>
            </a:r>
            <a:r>
              <a:rPr lang="en-US" dirty="0" err="1"/>
              <a:t>кӧ</a:t>
            </a:r>
            <a:r>
              <a:rPr lang="en-US" dirty="0"/>
              <a:t>?</a:t>
            </a:r>
          </a:p>
          <a:p>
            <a:pPr marL="0" indent="0">
              <a:buNone/>
            </a:pPr>
            <a:r>
              <a:rPr lang="en-US" dirty="0"/>
              <a:t>– </a:t>
            </a:r>
            <a:r>
              <a:rPr lang="en-US" dirty="0" err="1"/>
              <a:t>Т</a:t>
            </a:r>
            <a:r>
              <a:rPr lang="en-US" b="1" dirty="0" err="1"/>
              <a:t>и</a:t>
            </a:r>
            <a:r>
              <a:rPr lang="en-US" dirty="0" err="1"/>
              <a:t>де</a:t>
            </a:r>
            <a:r>
              <a:rPr lang="en-US" dirty="0"/>
              <a:t> </a:t>
            </a:r>
            <a:r>
              <a:rPr lang="en-US" dirty="0" err="1"/>
              <a:t>Иван</a:t>
            </a:r>
            <a:r>
              <a:rPr lang="en-US" b="1" dirty="0" err="1"/>
              <a:t>о</a:t>
            </a:r>
            <a:r>
              <a:rPr lang="en-US" dirty="0" err="1"/>
              <a:t>в</a:t>
            </a:r>
            <a:r>
              <a:rPr lang="en-US" dirty="0"/>
              <a:t> </a:t>
            </a:r>
            <a:r>
              <a:rPr lang="en-US" dirty="0" err="1"/>
              <a:t>Ив</a:t>
            </a:r>
            <a:r>
              <a:rPr lang="en-US" b="1" dirty="0" err="1"/>
              <a:t>а</a:t>
            </a:r>
            <a:r>
              <a:rPr lang="en-US" dirty="0" err="1"/>
              <a:t>н</a:t>
            </a:r>
            <a:r>
              <a:rPr lang="en-US" dirty="0"/>
              <a:t> </a:t>
            </a:r>
            <a:r>
              <a:rPr lang="en-US" dirty="0" err="1"/>
              <a:t>Петр</a:t>
            </a:r>
            <a:r>
              <a:rPr lang="en-US" b="1" dirty="0" err="1"/>
              <a:t>о</a:t>
            </a:r>
            <a:r>
              <a:rPr lang="en-US" dirty="0" err="1"/>
              <a:t>вич</a:t>
            </a:r>
            <a:r>
              <a:rPr lang="en-US" dirty="0"/>
              <a:t>.</a:t>
            </a:r>
          </a:p>
          <a:p>
            <a:pPr marL="0" indent="0">
              <a:buNone/>
            </a:pPr>
            <a:r>
              <a:rPr lang="en-US" dirty="0"/>
              <a:t>– </a:t>
            </a:r>
            <a:r>
              <a:rPr lang="en-US" dirty="0" err="1"/>
              <a:t>Т</a:t>
            </a:r>
            <a:r>
              <a:rPr lang="en-US" b="1" dirty="0" err="1"/>
              <a:t>у</a:t>
            </a:r>
            <a:r>
              <a:rPr lang="en-US" dirty="0" err="1"/>
              <a:t>до</a:t>
            </a:r>
            <a:r>
              <a:rPr lang="en-US" dirty="0"/>
              <a:t> </a:t>
            </a:r>
            <a:r>
              <a:rPr lang="en-US" dirty="0" err="1"/>
              <a:t>мом</a:t>
            </a:r>
            <a:r>
              <a:rPr lang="en-US" dirty="0"/>
              <a:t> </a:t>
            </a:r>
            <a:r>
              <a:rPr lang="en-US" dirty="0" err="1"/>
              <a:t>ышт</a:t>
            </a:r>
            <a:r>
              <a:rPr lang="en-US" b="1" dirty="0" err="1"/>
              <a:t>а</a:t>
            </a:r>
            <a:r>
              <a:rPr lang="en-US" dirty="0"/>
              <a:t>?</a:t>
            </a:r>
          </a:p>
          <a:p>
            <a:pPr marL="0" indent="0">
              <a:buNone/>
            </a:pPr>
            <a:r>
              <a:rPr lang="en-US" dirty="0"/>
              <a:t>– </a:t>
            </a:r>
            <a:r>
              <a:rPr lang="en-US" dirty="0" err="1"/>
              <a:t>Т</a:t>
            </a:r>
            <a:r>
              <a:rPr lang="en-US" b="1" dirty="0" err="1"/>
              <a:t>у</a:t>
            </a:r>
            <a:r>
              <a:rPr lang="en-US" dirty="0" err="1"/>
              <a:t>до</a:t>
            </a:r>
            <a:r>
              <a:rPr lang="en-US" dirty="0"/>
              <a:t> </a:t>
            </a:r>
            <a:r>
              <a:rPr lang="en-US" dirty="0" err="1"/>
              <a:t>т</a:t>
            </a:r>
            <a:r>
              <a:rPr lang="en-US" b="1" dirty="0" err="1"/>
              <a:t>у</a:t>
            </a:r>
            <a:r>
              <a:rPr lang="en-US" dirty="0" err="1"/>
              <a:t>ныктышо</a:t>
            </a:r>
            <a:r>
              <a:rPr lang="en-US" dirty="0"/>
              <a:t>.</a:t>
            </a:r>
          </a:p>
          <a:p>
            <a:pPr marL="0" indent="0">
              <a:buNone/>
            </a:pPr>
            <a:r>
              <a:rPr lang="en-US" dirty="0"/>
              <a:t>– </a:t>
            </a:r>
            <a:r>
              <a:rPr lang="en-US" dirty="0" err="1"/>
              <a:t>Т</a:t>
            </a:r>
            <a:r>
              <a:rPr lang="en-US" b="1" dirty="0" err="1"/>
              <a:t>у</a:t>
            </a:r>
            <a:r>
              <a:rPr lang="en-US" dirty="0" err="1"/>
              <a:t>до</a:t>
            </a:r>
            <a:r>
              <a:rPr lang="en-US" dirty="0"/>
              <a:t> </a:t>
            </a:r>
            <a:r>
              <a:rPr lang="en-US" dirty="0" err="1"/>
              <a:t>к</a:t>
            </a:r>
            <a:r>
              <a:rPr lang="en-US" b="1" dirty="0" err="1"/>
              <a:t>у</a:t>
            </a:r>
            <a:r>
              <a:rPr lang="en-US" dirty="0" err="1"/>
              <a:t>што</a:t>
            </a:r>
            <a:r>
              <a:rPr lang="en-US" dirty="0"/>
              <a:t> </a:t>
            </a:r>
            <a:r>
              <a:rPr lang="en-US" dirty="0" err="1"/>
              <a:t>ил</a:t>
            </a:r>
            <a:r>
              <a:rPr lang="en-US" b="1" dirty="0" err="1"/>
              <a:t>а</a:t>
            </a:r>
            <a:r>
              <a:rPr lang="en-US" dirty="0"/>
              <a:t>?</a:t>
            </a:r>
          </a:p>
          <a:p>
            <a:pPr marL="0" indent="0">
              <a:buNone/>
            </a:pPr>
            <a:r>
              <a:rPr lang="en-US" dirty="0"/>
              <a:t>– </a:t>
            </a:r>
            <a:r>
              <a:rPr lang="en-US" dirty="0" err="1"/>
              <a:t>Т</a:t>
            </a:r>
            <a:r>
              <a:rPr lang="en-US" b="1" dirty="0" err="1"/>
              <a:t>у</a:t>
            </a:r>
            <a:r>
              <a:rPr lang="en-US" dirty="0" err="1"/>
              <a:t>до</a:t>
            </a:r>
            <a:r>
              <a:rPr lang="en-US" dirty="0"/>
              <a:t> </a:t>
            </a:r>
            <a:r>
              <a:rPr lang="en-US" dirty="0" err="1"/>
              <a:t>Моск</a:t>
            </a:r>
            <a:r>
              <a:rPr lang="en-US" b="1" dirty="0" err="1"/>
              <a:t>о</a:t>
            </a:r>
            <a:r>
              <a:rPr lang="en-US" dirty="0" err="1"/>
              <a:t>што</a:t>
            </a:r>
            <a:r>
              <a:rPr lang="en-US" dirty="0"/>
              <a:t> </a:t>
            </a:r>
            <a:r>
              <a:rPr lang="en-US" dirty="0" err="1"/>
              <a:t>ил</a:t>
            </a:r>
            <a:r>
              <a:rPr lang="en-US" b="1" dirty="0" err="1"/>
              <a:t>а</a:t>
            </a:r>
            <a:r>
              <a:rPr lang="en-US" dirty="0"/>
              <a:t>.</a:t>
            </a:r>
          </a:p>
          <a:p>
            <a:pPr marL="0" indent="0">
              <a:buNone/>
            </a:pPr>
            <a:r>
              <a:rPr lang="en-US" dirty="0"/>
              <a:t>– </a:t>
            </a:r>
            <a:r>
              <a:rPr lang="en-US" dirty="0" err="1"/>
              <a:t>Т</a:t>
            </a:r>
            <a:r>
              <a:rPr lang="en-US" b="1" dirty="0" err="1"/>
              <a:t>у</a:t>
            </a:r>
            <a:r>
              <a:rPr lang="en-US" dirty="0" err="1"/>
              <a:t>до</a:t>
            </a:r>
            <a:r>
              <a:rPr lang="en-US" dirty="0"/>
              <a:t> </a:t>
            </a:r>
            <a:r>
              <a:rPr lang="en-US" dirty="0" err="1"/>
              <a:t>мын</a:t>
            </a:r>
            <a:r>
              <a:rPr lang="en-US" b="1" dirty="0" err="1"/>
              <a:t>я</a:t>
            </a:r>
            <a:r>
              <a:rPr lang="en-US" dirty="0" err="1"/>
              <a:t>р</a:t>
            </a:r>
            <a:r>
              <a:rPr lang="en-US" dirty="0"/>
              <a:t> </a:t>
            </a:r>
            <a:r>
              <a:rPr lang="en-US" dirty="0" err="1"/>
              <a:t>и</a:t>
            </a:r>
            <a:r>
              <a:rPr lang="en-US" b="1" dirty="0" err="1"/>
              <a:t>я</a:t>
            </a:r>
            <a:r>
              <a:rPr lang="en-US" dirty="0" err="1"/>
              <a:t>ш</a:t>
            </a:r>
            <a:r>
              <a:rPr lang="en-US" dirty="0"/>
              <a:t>?</a:t>
            </a:r>
          </a:p>
          <a:p>
            <a:pPr marL="0" indent="0">
              <a:buNone/>
            </a:pPr>
            <a:r>
              <a:rPr lang="en-US" dirty="0"/>
              <a:t>– </a:t>
            </a:r>
            <a:r>
              <a:rPr lang="en-US" dirty="0" err="1"/>
              <a:t>Т</a:t>
            </a:r>
            <a:r>
              <a:rPr lang="en-US" b="1" dirty="0" err="1"/>
              <a:t>у</a:t>
            </a:r>
            <a:r>
              <a:rPr lang="en-US" dirty="0" err="1"/>
              <a:t>до</a:t>
            </a:r>
            <a:r>
              <a:rPr lang="en-US" dirty="0"/>
              <a:t> 32 (</a:t>
            </a:r>
            <a:r>
              <a:rPr lang="en-US" dirty="0" err="1"/>
              <a:t>к</a:t>
            </a:r>
            <a:r>
              <a:rPr lang="en-US" b="1" dirty="0" err="1"/>
              <a:t>у</a:t>
            </a:r>
            <a:r>
              <a:rPr lang="en-US" dirty="0" err="1"/>
              <a:t>мло</a:t>
            </a:r>
            <a:r>
              <a:rPr lang="en-US" dirty="0"/>
              <a:t> </a:t>
            </a:r>
            <a:r>
              <a:rPr lang="en-US" dirty="0" err="1"/>
              <a:t>кок</a:t>
            </a:r>
            <a:r>
              <a:rPr lang="en-US" dirty="0"/>
              <a:t>) </a:t>
            </a:r>
            <a:r>
              <a:rPr lang="en-US" dirty="0" err="1"/>
              <a:t>и</a:t>
            </a:r>
            <a:r>
              <a:rPr lang="en-US" b="1" dirty="0" err="1"/>
              <a:t>я</a:t>
            </a:r>
            <a:r>
              <a:rPr lang="en-US" dirty="0" err="1"/>
              <a:t>ш</a:t>
            </a:r>
            <a:r>
              <a:rPr lang="en-US" dirty="0"/>
              <a:t>.</a:t>
            </a:r>
            <a:endParaRPr lang="en-GB" dirty="0"/>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2" name="omj_01_3">
            <a:hlinkClick r:id="" action="ppaction://media"/>
            <a:extLst>
              <a:ext uri="{FF2B5EF4-FFF2-40B4-BE49-F238E27FC236}">
                <a16:creationId xmlns:a16="http://schemas.microsoft.com/office/drawing/2014/main" id="{5DBB0F9B-A8F9-4A73-BFDB-311FE93197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4691" y="267921"/>
            <a:ext cx="609600" cy="609600"/>
          </a:xfrm>
          <a:prstGeom prst="rect">
            <a:avLst/>
          </a:prstGeom>
        </p:spPr>
      </p:pic>
    </p:spTree>
    <p:extLst>
      <p:ext uri="{BB962C8B-B14F-4D97-AF65-F5344CB8AC3E}">
        <p14:creationId xmlns:p14="http://schemas.microsoft.com/office/powerpoint/2010/main" val="12832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6B99-93E1-4E1D-A0C9-6F07B349E4ED}"/>
              </a:ext>
            </a:extLst>
          </p:cNvPr>
          <p:cNvSpPr>
            <a:spLocks noGrp="1"/>
          </p:cNvSpPr>
          <p:nvPr>
            <p:ph type="title"/>
          </p:nvPr>
        </p:nvSpPr>
        <p:spPr/>
        <p:txBody>
          <a:bodyPr/>
          <a:lstStyle/>
          <a:p>
            <a:r>
              <a:rPr lang="de-AT" dirty="0"/>
              <a:t>Sources</a:t>
            </a:r>
            <a:endParaRPr lang="en-GB" dirty="0"/>
          </a:p>
        </p:txBody>
      </p:sp>
      <p:sp>
        <p:nvSpPr>
          <p:cNvPr id="3" name="Content Placeholder 2">
            <a:extLst>
              <a:ext uri="{FF2B5EF4-FFF2-40B4-BE49-F238E27FC236}">
                <a16:creationId xmlns:a16="http://schemas.microsoft.com/office/drawing/2014/main" id="{744AA6B8-0AE9-44DA-A112-615A41BE5EB2}"/>
              </a:ext>
            </a:extLst>
          </p:cNvPr>
          <p:cNvSpPr>
            <a:spLocks noGrp="1"/>
          </p:cNvSpPr>
          <p:nvPr>
            <p:ph idx="1"/>
          </p:nvPr>
        </p:nvSpPr>
        <p:spPr/>
        <p:txBody>
          <a:bodyPr/>
          <a:lstStyle/>
          <a:p>
            <a:pPr marL="0" indent="0">
              <a:buNone/>
            </a:pPr>
            <a:r>
              <a:rPr lang="en-GB" dirty="0">
                <a:hlinkClick r:id="rId2"/>
              </a:rPr>
              <a:t>https://commons.wikimedia.org/wiki/File:Canonization_2014-The_Canonization_of_Saint_John_XXIII_and_Saint_John_Paul_II_(14036966125).png</a:t>
            </a:r>
            <a:r>
              <a:rPr lang="en-GB" dirty="0"/>
              <a:t> </a:t>
            </a:r>
          </a:p>
          <a:p>
            <a:pPr marL="0" indent="0">
              <a:buNone/>
            </a:pPr>
            <a:r>
              <a:rPr lang="en-GB" dirty="0">
                <a:hlinkClick r:id="rId3"/>
              </a:rPr>
              <a:t>https://twitter.com/jylme/</a:t>
            </a:r>
            <a:r>
              <a:rPr lang="en-GB" dirty="0"/>
              <a:t> (@jylme on Twitter, ♡2020 Copying is an act of love. Please share)</a:t>
            </a:r>
          </a:p>
        </p:txBody>
      </p:sp>
      <p:sp>
        <p:nvSpPr>
          <p:cNvPr id="4" name="Footer Placeholder 3">
            <a:extLst>
              <a:ext uri="{FF2B5EF4-FFF2-40B4-BE49-F238E27FC236}">
                <a16:creationId xmlns:a16="http://schemas.microsoft.com/office/drawing/2014/main" id="{A51504AE-92BC-4F3A-A81C-7E2326B2E8A8}"/>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E14D4D4D-4630-4B0F-A259-259BC9E421BD}"/>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131822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Articles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mi-NZ" sz="3600" i="1" dirty="0">
              <a:latin typeface="Calibri" panose="020F0502020204030204" pitchFamily="34" charset="0"/>
              <a:ea typeface="PMingLiU" panose="02020500000000000000" pitchFamily="18" charset="-120"/>
              <a:cs typeface="Calibri" panose="020F0502020204030204" pitchFamily="34" charset="0"/>
            </a:endParaRPr>
          </a:p>
          <a:p>
            <a:pPr marL="0" indent="0" algn="just">
              <a:buNone/>
            </a:pPr>
            <a:r>
              <a:rPr lang="mi-NZ" sz="3600" dirty="0">
                <a:latin typeface="Calibri" panose="020F0502020204030204" pitchFamily="34" charset="0"/>
                <a:ea typeface="PMingLiU" panose="02020500000000000000" pitchFamily="18" charset="-120"/>
                <a:cs typeface="Calibri" panose="020F0502020204030204" pitchFamily="34" charset="0"/>
              </a:rPr>
              <a:t>пӧрт</a:t>
            </a:r>
            <a:r>
              <a:rPr lang="de-AT" sz="3600" i="1" dirty="0">
                <a:latin typeface="Calibri" panose="020F0502020204030204" pitchFamily="34" charset="0"/>
                <a:ea typeface="PMingLiU" panose="02020500000000000000" pitchFamily="18" charset="-120"/>
                <a:cs typeface="Calibri" panose="020F0502020204030204" pitchFamily="34" charset="0"/>
              </a:rPr>
              <a:t> </a:t>
            </a:r>
            <a:r>
              <a:rPr lang="en-US" sz="3600" dirty="0">
                <a:latin typeface="Calibri" panose="020F0502020204030204" pitchFamily="34" charset="0"/>
                <a:ea typeface="PMingLiU" panose="02020500000000000000" pitchFamily="18" charset="-120"/>
                <a:cs typeface="Calibri" panose="020F0502020204030204" pitchFamily="34" charset="0"/>
              </a:rPr>
              <a:t>‘house’ ~ ‘the house’ ~ ‘a house’</a:t>
            </a: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Tree>
    <p:extLst>
      <p:ext uri="{BB962C8B-B14F-4D97-AF65-F5344CB8AC3E}">
        <p14:creationId xmlns:p14="http://schemas.microsoft.com/office/powerpoint/2010/main" val="32402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‘to be’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2" name="Table 1">
            <a:extLst>
              <a:ext uri="{FF2B5EF4-FFF2-40B4-BE49-F238E27FC236}">
                <a16:creationId xmlns:a16="http://schemas.microsoft.com/office/drawing/2014/main" id="{F769ADA3-DB14-4408-A1E1-A3685FEE0BF5}"/>
              </a:ext>
            </a:extLst>
          </p:cNvPr>
          <p:cNvGraphicFramePr>
            <a:graphicFrameLocks noGrp="1"/>
          </p:cNvGraphicFramePr>
          <p:nvPr>
            <p:extLst>
              <p:ext uri="{D42A27DB-BD31-4B8C-83A1-F6EECF244321}">
                <p14:modId xmlns:p14="http://schemas.microsoft.com/office/powerpoint/2010/main" val="3847992397"/>
              </p:ext>
            </p:extLst>
          </p:nvPr>
        </p:nvGraphicFramePr>
        <p:xfrm>
          <a:off x="1019175" y="1732439"/>
          <a:ext cx="9982200" cy="609600"/>
        </p:xfrm>
        <a:graphic>
          <a:graphicData uri="http://schemas.openxmlformats.org/drawingml/2006/table">
            <a:tbl>
              <a:tblPr firstRow="1" firstCol="1" bandRow="1" bandCol="1">
                <a:tableStyleId>{5940675A-B579-460E-94D1-54222C63F5DA}</a:tableStyleId>
              </a:tblPr>
              <a:tblGrid>
                <a:gridCol w="4991100">
                  <a:extLst>
                    <a:ext uri="{9D8B030D-6E8A-4147-A177-3AD203B41FA5}">
                      <a16:colId xmlns:a16="http://schemas.microsoft.com/office/drawing/2014/main" val="171382400"/>
                    </a:ext>
                  </a:extLst>
                </a:gridCol>
                <a:gridCol w="4991100">
                  <a:extLst>
                    <a:ext uri="{9D8B030D-6E8A-4147-A177-3AD203B41FA5}">
                      <a16:colId xmlns:a16="http://schemas.microsoft.com/office/drawing/2014/main" val="2842829320"/>
                    </a:ext>
                  </a:extLst>
                </a:gridCol>
              </a:tblGrid>
              <a:tr h="0">
                <a:tc>
                  <a:txBody>
                    <a:bodyPr/>
                    <a:lstStyle/>
                    <a:p>
                      <a:pPr marL="168910" indent="-168910" algn="l">
                        <a:tabLst>
                          <a:tab pos="162560" algn="l"/>
                        </a:tabLst>
                      </a:pPr>
                      <a:r>
                        <a:rPr lang="en-US" sz="2000" dirty="0">
                          <a:effectLst/>
                        </a:rPr>
                        <a:t>–	 </a:t>
                      </a:r>
                      <a:r>
                        <a:rPr lang="en-US" sz="2000" dirty="0" err="1">
                          <a:effectLst/>
                        </a:rPr>
                        <a:t>Т</a:t>
                      </a:r>
                      <a:r>
                        <a:rPr lang="en-US" sz="2000" b="1" dirty="0" err="1">
                          <a:effectLst/>
                        </a:rPr>
                        <a:t>и</a:t>
                      </a:r>
                      <a:r>
                        <a:rPr lang="en-US" sz="2000" dirty="0" err="1">
                          <a:effectLst/>
                        </a:rPr>
                        <a:t>де</a:t>
                      </a:r>
                      <a:r>
                        <a:rPr lang="en-US" sz="2000" dirty="0">
                          <a:effectLst/>
                        </a:rPr>
                        <a:t> </a:t>
                      </a:r>
                      <a:r>
                        <a:rPr lang="en-US" sz="2000" dirty="0" err="1">
                          <a:effectLst/>
                        </a:rPr>
                        <a:t>кӧ</a:t>
                      </a:r>
                      <a:r>
                        <a:rPr lang="en-US" sz="2000" dirty="0">
                          <a:effectLst/>
                        </a:rPr>
                        <a:t>?</a:t>
                      </a:r>
                      <a:endParaRPr lang="en-GB" sz="2000" dirty="0">
                        <a:effectLst/>
                      </a:endParaRPr>
                    </a:p>
                    <a:p>
                      <a:pPr marL="168910" indent="-168910" algn="l">
                        <a:tabLst>
                          <a:tab pos="162560" algn="l"/>
                        </a:tabLst>
                      </a:pPr>
                      <a:r>
                        <a:rPr lang="en-US" sz="2000" dirty="0">
                          <a:effectLst/>
                        </a:rPr>
                        <a:t>–	 </a:t>
                      </a:r>
                      <a:r>
                        <a:rPr lang="en-US" sz="2000" dirty="0" err="1">
                          <a:effectLst/>
                        </a:rPr>
                        <a:t>Т</a:t>
                      </a:r>
                      <a:r>
                        <a:rPr lang="en-US" sz="2000" b="1" dirty="0" err="1">
                          <a:effectLst/>
                        </a:rPr>
                        <a:t>и</a:t>
                      </a:r>
                      <a:r>
                        <a:rPr lang="en-US" sz="2000" dirty="0" err="1">
                          <a:effectLst/>
                        </a:rPr>
                        <a:t>де</a:t>
                      </a:r>
                      <a:r>
                        <a:rPr lang="en-US" sz="2000" dirty="0">
                          <a:effectLst/>
                        </a:rPr>
                        <a:t> </a:t>
                      </a:r>
                      <a:r>
                        <a:rPr lang="en-US" sz="2000" dirty="0" err="1">
                          <a:effectLst/>
                        </a:rPr>
                        <a:t>Серг</a:t>
                      </a:r>
                      <a:r>
                        <a:rPr lang="en-US" sz="2000" b="1" dirty="0" err="1">
                          <a:effectLst/>
                        </a:rPr>
                        <a:t>е</a:t>
                      </a:r>
                      <a:r>
                        <a:rPr lang="en-US" sz="2000" dirty="0" err="1">
                          <a:effectLst/>
                        </a:rPr>
                        <a:t>й</a:t>
                      </a:r>
                      <a:r>
                        <a:rPr lang="en-US" sz="2000" dirty="0">
                          <a:effectLst/>
                        </a:rPr>
                        <a:t>. </a:t>
                      </a:r>
                      <a:r>
                        <a:rPr lang="en-US" sz="2000" dirty="0" err="1">
                          <a:effectLst/>
                        </a:rPr>
                        <a:t>Т</a:t>
                      </a:r>
                      <a:r>
                        <a:rPr lang="en-US" sz="2000" b="1" dirty="0" err="1">
                          <a:effectLst/>
                        </a:rPr>
                        <a:t>у</a:t>
                      </a:r>
                      <a:r>
                        <a:rPr lang="en-US" sz="2000" dirty="0" err="1">
                          <a:effectLst/>
                        </a:rPr>
                        <a:t>до</a:t>
                      </a:r>
                      <a:r>
                        <a:rPr lang="en-US" sz="2000" dirty="0">
                          <a:effectLst/>
                        </a:rPr>
                        <a:t> </a:t>
                      </a:r>
                      <a:r>
                        <a:rPr lang="en-US" sz="2000" dirty="0" err="1">
                          <a:effectLst/>
                        </a:rPr>
                        <a:t>т</a:t>
                      </a:r>
                      <a:r>
                        <a:rPr lang="en-US" sz="2000" b="1" dirty="0" err="1">
                          <a:effectLst/>
                        </a:rPr>
                        <a:t>у</a:t>
                      </a:r>
                      <a:r>
                        <a:rPr lang="en-US" sz="2000" dirty="0" err="1">
                          <a:effectLst/>
                        </a:rPr>
                        <a:t>ныктышо</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168910" indent="-168910" algn="l">
                        <a:tabLst>
                          <a:tab pos="162560" algn="l"/>
                        </a:tabLst>
                      </a:pPr>
                      <a:r>
                        <a:rPr lang="en-US" sz="2000" dirty="0">
                          <a:effectLst/>
                        </a:rPr>
                        <a:t>–	 Who is this?</a:t>
                      </a:r>
                      <a:endParaRPr lang="en-GB" sz="2000" dirty="0">
                        <a:effectLst/>
                      </a:endParaRPr>
                    </a:p>
                    <a:p>
                      <a:pPr marL="168910" indent="-168910" algn="l">
                        <a:tabLst>
                          <a:tab pos="162560" algn="l"/>
                        </a:tabLst>
                      </a:pPr>
                      <a:r>
                        <a:rPr lang="en-US" sz="2000" dirty="0">
                          <a:effectLst/>
                        </a:rPr>
                        <a:t>–	 This is Sergey. He is a teacher.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880500"/>
                  </a:ext>
                </a:extLst>
              </a:tr>
            </a:tbl>
          </a:graphicData>
        </a:graphic>
      </p:graphicFrame>
      <p:graphicFrame>
        <p:nvGraphicFramePr>
          <p:cNvPr id="6" name="Table 5">
            <a:extLst>
              <a:ext uri="{FF2B5EF4-FFF2-40B4-BE49-F238E27FC236}">
                <a16:creationId xmlns:a16="http://schemas.microsoft.com/office/drawing/2014/main" id="{AD977E1E-E995-4D5E-BCF2-8CEDE989E9E7}"/>
              </a:ext>
            </a:extLst>
          </p:cNvPr>
          <p:cNvGraphicFramePr>
            <a:graphicFrameLocks noGrp="1"/>
          </p:cNvGraphicFramePr>
          <p:nvPr>
            <p:extLst>
              <p:ext uri="{D42A27DB-BD31-4B8C-83A1-F6EECF244321}">
                <p14:modId xmlns:p14="http://schemas.microsoft.com/office/powerpoint/2010/main" val="2908765725"/>
              </p:ext>
            </p:extLst>
          </p:nvPr>
        </p:nvGraphicFramePr>
        <p:xfrm>
          <a:off x="1019175" y="2341088"/>
          <a:ext cx="9982200" cy="609600"/>
        </p:xfrm>
        <a:graphic>
          <a:graphicData uri="http://schemas.openxmlformats.org/drawingml/2006/table">
            <a:tbl>
              <a:tblPr firstRow="1" firstCol="1" bandRow="1" bandCol="1">
                <a:tableStyleId>{5940675A-B579-460E-94D1-54222C63F5DA}</a:tableStyleId>
              </a:tblPr>
              <a:tblGrid>
                <a:gridCol w="4991100">
                  <a:extLst>
                    <a:ext uri="{9D8B030D-6E8A-4147-A177-3AD203B41FA5}">
                      <a16:colId xmlns:a16="http://schemas.microsoft.com/office/drawing/2014/main" val="171382400"/>
                    </a:ext>
                  </a:extLst>
                </a:gridCol>
                <a:gridCol w="4991100">
                  <a:extLst>
                    <a:ext uri="{9D8B030D-6E8A-4147-A177-3AD203B41FA5}">
                      <a16:colId xmlns:a16="http://schemas.microsoft.com/office/drawing/2014/main" val="2842829320"/>
                    </a:ext>
                  </a:extLst>
                </a:gridCol>
              </a:tblGrid>
              <a:tr h="0">
                <a:tc>
                  <a:txBody>
                    <a:bodyPr/>
                    <a:lstStyle/>
                    <a:p>
                      <a:pPr marL="168910" indent="-168910" algn="just">
                        <a:tabLst>
                          <a:tab pos="162560" algn="l"/>
                        </a:tabLst>
                      </a:pP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Йошк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р-Ол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те</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marL="168910" indent="-168910" algn="just">
                        <a:tabLst>
                          <a:tab pos="162560" algn="l"/>
                        </a:tabLst>
                      </a:pP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Йошк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р-Ол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те</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тр</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marL="126365" indent="-126365" algn="just">
                        <a:tabLst>
                          <a:tab pos="126365" algn="l"/>
                        </a:tabLst>
                      </a:pPr>
                      <a:r>
                        <a:rPr lang="en-US" sz="2000" dirty="0">
                          <a:effectLst/>
                          <a:latin typeface="Calibri" panose="020F0502020204030204" pitchFamily="34" charset="0"/>
                          <a:ea typeface="PMingLiU" panose="02020500000000000000" pitchFamily="18" charset="-120"/>
                          <a:cs typeface="Calibri" panose="020F0502020204030204" pitchFamily="34" charset="0"/>
                        </a:rPr>
                        <a:t>– How many theaters are there in Yoshkar-Ola?</a:t>
                      </a:r>
                      <a:endParaRPr lang="en-GB" sz="2000" dirty="0">
                        <a:effectLst/>
                        <a:latin typeface="Calibri" panose="020F0502020204030204" pitchFamily="34" charset="0"/>
                        <a:ea typeface="PMingLiU" panose="02020500000000000000" pitchFamily="18" charset="-120"/>
                        <a:cs typeface="Lucida Grande"/>
                      </a:endParaRPr>
                    </a:p>
                    <a:p>
                      <a:pPr marL="126365" indent="-126365" algn="just">
                        <a:tabLst>
                          <a:tab pos="126365" algn="l"/>
                        </a:tabLst>
                      </a:pPr>
                      <a:r>
                        <a:rPr lang="en-US" sz="2000" dirty="0">
                          <a:effectLst/>
                          <a:latin typeface="Calibri" panose="020F0502020204030204" pitchFamily="34" charset="0"/>
                          <a:ea typeface="PMingLiU" panose="02020500000000000000" pitchFamily="18" charset="-120"/>
                          <a:cs typeface="Calibri" panose="020F0502020204030204" pitchFamily="34" charset="0"/>
                        </a:rPr>
                        <a:t>– In Yoshkar-Ola there are five theaters.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880500"/>
                  </a:ext>
                </a:extLst>
              </a:tr>
            </a:tbl>
          </a:graphicData>
        </a:graphic>
      </p:graphicFrame>
    </p:spTree>
    <p:extLst>
      <p:ext uri="{BB962C8B-B14F-4D97-AF65-F5344CB8AC3E}">
        <p14:creationId xmlns:p14="http://schemas.microsoft.com/office/powerpoint/2010/main" val="18133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‘to be’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pic>
        <p:nvPicPr>
          <p:cNvPr id="8" name="Picture 7" descr="A person smiling for the camera&#10;&#10;Description automatically generated">
            <a:extLst>
              <a:ext uri="{FF2B5EF4-FFF2-40B4-BE49-F238E27FC236}">
                <a16:creationId xmlns:a16="http://schemas.microsoft.com/office/drawing/2014/main" id="{902941B6-BCE7-494D-843F-3153F748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55" y="4013860"/>
            <a:ext cx="2483205" cy="2342490"/>
          </a:xfrm>
          <a:prstGeom prst="rect">
            <a:avLst/>
          </a:prstGeom>
        </p:spPr>
      </p:pic>
      <p:pic>
        <p:nvPicPr>
          <p:cNvPr id="10" name="Picture 9" descr="A person sitting in a room&#10;&#10;Description automatically generated">
            <a:extLst>
              <a:ext uri="{FF2B5EF4-FFF2-40B4-BE49-F238E27FC236}">
                <a16:creationId xmlns:a16="http://schemas.microsoft.com/office/drawing/2014/main" id="{F759BE7C-003B-45B3-99A6-88F22475A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935" y="3917673"/>
            <a:ext cx="1507637" cy="2342490"/>
          </a:xfrm>
          <a:prstGeom prst="rect">
            <a:avLst/>
          </a:prstGeom>
        </p:spPr>
      </p:pic>
      <p:sp>
        <p:nvSpPr>
          <p:cNvPr id="7" name="Thought Bubble: Cloud 6">
            <a:extLst>
              <a:ext uri="{FF2B5EF4-FFF2-40B4-BE49-F238E27FC236}">
                <a16:creationId xmlns:a16="http://schemas.microsoft.com/office/drawing/2014/main" id="{7AB934DA-49F8-4F9B-8D49-EA23523A0BE5}"/>
              </a:ext>
            </a:extLst>
          </p:cNvPr>
          <p:cNvSpPr/>
          <p:nvPr/>
        </p:nvSpPr>
        <p:spPr>
          <a:xfrm>
            <a:off x="4371974" y="469853"/>
            <a:ext cx="3781425" cy="3416024"/>
          </a:xfrm>
          <a:prstGeom prst="cloudCallout">
            <a:avLst>
              <a:gd name="adj1" fmla="val -60883"/>
              <a:gd name="adj2" fmla="val 59433"/>
            </a:avLst>
          </a:prstGeom>
          <a:blipFill dpi="0" rotWithShape="1">
            <a:blip r:embed="rId5">
              <a:extLst>
                <a:ext uri="{28A0092B-C50C-407E-A947-70E740481C1C}">
                  <a14:useLocalDpi xmlns:a14="http://schemas.microsoft.com/office/drawing/2010/main" val="0"/>
                </a:ext>
              </a:extLst>
            </a:blip>
            <a:srcRect/>
            <a:stretch>
              <a:fillRect l="-57655" r="-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906054EF-B97A-4B7F-93F2-7116CAD2C39D}"/>
              </a:ext>
            </a:extLst>
          </p:cNvPr>
          <p:cNvSpPr/>
          <p:nvPr/>
        </p:nvSpPr>
        <p:spPr>
          <a:xfrm>
            <a:off x="4038600" y="4460268"/>
            <a:ext cx="4114799" cy="628650"/>
          </a:xfrm>
          <a:prstGeom prst="wedgeRectCallout">
            <a:avLst>
              <a:gd name="adj1" fmla="val -78493"/>
              <a:gd name="adj2" fmla="val 276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b="1" dirty="0"/>
              <a:t>Ю</a:t>
            </a:r>
            <a:r>
              <a:rPr lang="de-AT" dirty="0"/>
              <a:t>мо </a:t>
            </a:r>
            <a:r>
              <a:rPr lang="de-AT" b="1" dirty="0"/>
              <a:t>у</a:t>
            </a:r>
            <a:r>
              <a:rPr lang="de-AT" dirty="0"/>
              <a:t>ло!</a:t>
            </a:r>
            <a:endParaRPr lang="en-GB" dirty="0"/>
          </a:p>
        </p:txBody>
      </p:sp>
      <p:sp>
        <p:nvSpPr>
          <p:cNvPr id="13" name="Speech Bubble: Rectangle 12">
            <a:extLst>
              <a:ext uri="{FF2B5EF4-FFF2-40B4-BE49-F238E27FC236}">
                <a16:creationId xmlns:a16="http://schemas.microsoft.com/office/drawing/2014/main" id="{3A231064-0DE4-43AD-915D-9CED7828A2A7}"/>
              </a:ext>
            </a:extLst>
          </p:cNvPr>
          <p:cNvSpPr/>
          <p:nvPr/>
        </p:nvSpPr>
        <p:spPr>
          <a:xfrm>
            <a:off x="4038599" y="5348984"/>
            <a:ext cx="4114799" cy="628650"/>
          </a:xfrm>
          <a:prstGeom prst="wedgeRectCallout">
            <a:avLst>
              <a:gd name="adj1" fmla="val 70350"/>
              <a:gd name="adj2" fmla="val -1859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b="1" dirty="0"/>
              <a:t>Ю</a:t>
            </a:r>
            <a:r>
              <a:rPr lang="de-AT" dirty="0"/>
              <a:t>мо </a:t>
            </a:r>
            <a:r>
              <a:rPr lang="de-AT" b="1" dirty="0"/>
              <a:t>у</a:t>
            </a:r>
            <a:r>
              <a:rPr lang="de-AT" dirty="0"/>
              <a:t>ке!</a:t>
            </a:r>
            <a:endParaRPr lang="en-GB" dirty="0"/>
          </a:p>
        </p:txBody>
      </p:sp>
    </p:spTree>
    <p:extLst>
      <p:ext uri="{BB962C8B-B14F-4D97-AF65-F5344CB8AC3E}">
        <p14:creationId xmlns:p14="http://schemas.microsoft.com/office/powerpoint/2010/main" val="35791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fontScale="92500" lnSpcReduction="10000"/>
          </a:bodyPr>
          <a:lstStyle/>
          <a:p>
            <a:pPr marL="0" indent="0">
              <a:spcBef>
                <a:spcPts val="1200"/>
              </a:spcBef>
              <a:buNone/>
            </a:pPr>
            <a:r>
              <a:rPr lang="en-US" sz="3900" u="sng" dirty="0">
                <a:effectLst/>
                <a:latin typeface="Calibri" panose="020F0502020204030204" pitchFamily="34" charset="0"/>
                <a:ea typeface="Times New Roman" panose="02020603050405020304" pitchFamily="18" charset="0"/>
                <a:cs typeface="Calibri" panose="020F0502020204030204" pitchFamily="34" charset="0"/>
              </a:rPr>
              <a:t>3. Gender</a:t>
            </a:r>
            <a:endParaRPr lang="en-GB" sz="39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mi-NZ" sz="3600" i="1"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de-AT" sz="3600" dirty="0">
                <a:latin typeface="Calibri" panose="020F0502020204030204" pitchFamily="34" charset="0"/>
                <a:ea typeface="PMingLiU" panose="02020500000000000000" pitchFamily="18" charset="-120"/>
                <a:cs typeface="Calibri" panose="020F0502020204030204" pitchFamily="34" charset="0"/>
              </a:rPr>
              <a:t>Тудо туныктышо.</a:t>
            </a:r>
          </a:p>
          <a:p>
            <a:pPr marL="0" indent="0">
              <a:buNone/>
            </a:pPr>
            <a:r>
              <a:rPr lang="mi-NZ" sz="3600" dirty="0">
                <a:effectLst/>
                <a:latin typeface="Calibri" panose="020F0502020204030204" pitchFamily="34" charset="0"/>
                <a:ea typeface="PMingLiU" panose="02020500000000000000" pitchFamily="18" charset="-120"/>
                <a:cs typeface="Calibri" panose="020F0502020204030204" pitchFamily="34" charset="0"/>
              </a:rPr>
              <a:t>	(ӱдырамаш туыктышо, </a:t>
            </a:r>
            <a:r>
              <a:rPr lang="az-Cyrl-AZ" sz="3600" dirty="0">
                <a:latin typeface="Calibri" panose="020F0502020204030204" pitchFamily="34" charset="0"/>
                <a:ea typeface="PMingLiU" panose="02020500000000000000" pitchFamily="18" charset="-120"/>
                <a:cs typeface="Calibri" panose="020F0502020204030204" pitchFamily="34" charset="0"/>
              </a:rPr>
              <a:t>пӧръеҥ туныктышо</a:t>
            </a:r>
            <a:r>
              <a:rPr lang="mi-NZ" sz="3600" dirty="0">
                <a:latin typeface="Calibri" panose="020F0502020204030204" pitchFamily="34" charset="0"/>
                <a:ea typeface="PMingLiU" panose="02020500000000000000" pitchFamily="18" charset="-120"/>
                <a:cs typeface="Calibri" panose="020F0502020204030204" pitchFamily="34" charset="0"/>
              </a:rPr>
              <a:t>)</a:t>
            </a:r>
          </a:p>
          <a:p>
            <a:pPr marL="0" indent="0">
              <a:buNone/>
            </a:pPr>
            <a:endParaRPr lang="de-AT" sz="3600"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r>
              <a:rPr lang="de-AT" sz="3600" dirty="0">
                <a:latin typeface="Calibri" panose="020F0502020204030204" pitchFamily="34" charset="0"/>
                <a:ea typeface="PMingLiU" panose="02020500000000000000" pitchFamily="18" charset="-120"/>
                <a:cs typeface="Calibri" panose="020F0502020204030204" pitchFamily="34" charset="0"/>
              </a:rPr>
              <a:t>Тудо воспитатель.</a:t>
            </a:r>
            <a:r>
              <a:rPr lang="de-AT" sz="3600" baseline="30000"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de-AT" sz="3600" dirty="0">
                <a:latin typeface="Calibri" panose="020F0502020204030204" pitchFamily="34" charset="0"/>
                <a:ea typeface="PMingLiU" panose="02020500000000000000" pitchFamily="18" charset="-120"/>
                <a:cs typeface="Calibri" panose="020F0502020204030204" pitchFamily="34" charset="0"/>
              </a:rPr>
              <a:t>	(воспитательнице)</a:t>
            </a:r>
          </a:p>
          <a:p>
            <a:pPr marL="0" indent="0">
              <a:buNone/>
            </a:pPr>
            <a:endParaRPr lang="de-AT" sz="3600"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r>
              <a:rPr lang="de-AT" sz="3600" dirty="0">
                <a:latin typeface="Calibri" panose="020F0502020204030204" pitchFamily="34" charset="0"/>
                <a:ea typeface="PMingLiU" panose="02020500000000000000" pitchFamily="18" charset="-120"/>
                <a:cs typeface="Calibri" panose="020F0502020204030204" pitchFamily="34" charset="0"/>
              </a:rPr>
              <a:t>Тудо австриец.</a:t>
            </a:r>
            <a:r>
              <a:rPr lang="de-AT" sz="3600" baseline="30000"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de-AT" sz="3600" dirty="0">
                <a:latin typeface="Calibri" panose="020F0502020204030204" pitchFamily="34" charset="0"/>
                <a:ea typeface="PMingLiU" panose="02020500000000000000" pitchFamily="18" charset="-120"/>
                <a:cs typeface="Calibri" panose="020F0502020204030204" pitchFamily="34" charset="0"/>
              </a:rPr>
              <a:t>	(австрийке)</a:t>
            </a: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Tree>
    <p:extLst>
      <p:ext uri="{BB962C8B-B14F-4D97-AF65-F5344CB8AC3E}">
        <p14:creationId xmlns:p14="http://schemas.microsoft.com/office/powerpoint/2010/main" val="28045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3775BBEB-E332-437B-91EF-196697E2F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635" y="3724274"/>
            <a:ext cx="5498414" cy="2814637"/>
          </a:xfrm>
          <a:prstGeom prst="rect">
            <a:avLst/>
          </a:prstGeom>
        </p:spPr>
      </p:pic>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Word order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mi-NZ" sz="3600" i="1" dirty="0">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6" name="Table 5">
            <a:extLst>
              <a:ext uri="{FF2B5EF4-FFF2-40B4-BE49-F238E27FC236}">
                <a16:creationId xmlns:a16="http://schemas.microsoft.com/office/drawing/2014/main" id="{F732D3C1-7722-4E58-B0A4-C5D7E29D70C4}"/>
              </a:ext>
            </a:extLst>
          </p:cNvPr>
          <p:cNvGraphicFramePr>
            <a:graphicFrameLocks noGrp="1"/>
          </p:cNvGraphicFramePr>
          <p:nvPr>
            <p:extLst>
              <p:ext uri="{D42A27DB-BD31-4B8C-83A1-F6EECF244321}">
                <p14:modId xmlns:p14="http://schemas.microsoft.com/office/powerpoint/2010/main" val="1666099179"/>
              </p:ext>
            </p:extLst>
          </p:nvPr>
        </p:nvGraphicFramePr>
        <p:xfrm>
          <a:off x="1019175" y="1732439"/>
          <a:ext cx="9982200" cy="274320"/>
        </p:xfrm>
        <a:graphic>
          <a:graphicData uri="http://schemas.openxmlformats.org/drawingml/2006/table">
            <a:tbl>
              <a:tblPr firstRow="1" firstCol="1" bandRow="1" bandCol="1">
                <a:tableStyleId>{5940675A-B579-460E-94D1-54222C63F5DA}</a:tableStyleId>
              </a:tblPr>
              <a:tblGrid>
                <a:gridCol w="4991100">
                  <a:extLst>
                    <a:ext uri="{9D8B030D-6E8A-4147-A177-3AD203B41FA5}">
                      <a16:colId xmlns:a16="http://schemas.microsoft.com/office/drawing/2014/main" val="171382400"/>
                    </a:ext>
                  </a:extLst>
                </a:gridCol>
                <a:gridCol w="4991100">
                  <a:extLst>
                    <a:ext uri="{9D8B030D-6E8A-4147-A177-3AD203B41FA5}">
                      <a16:colId xmlns:a16="http://schemas.microsoft.com/office/drawing/2014/main" val="2842829320"/>
                    </a:ext>
                  </a:extLst>
                </a:gridCol>
              </a:tblGrid>
              <a:tr h="0">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Йошк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р-Ол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ил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(S)he lives in Yoshkar-Ola.</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880500"/>
                  </a:ext>
                </a:extLst>
              </a:tr>
            </a:tbl>
          </a:graphicData>
        </a:graphic>
      </p:graphicFrame>
      <p:graphicFrame>
        <p:nvGraphicFramePr>
          <p:cNvPr id="7" name="Table 6">
            <a:extLst>
              <a:ext uri="{FF2B5EF4-FFF2-40B4-BE49-F238E27FC236}">
                <a16:creationId xmlns:a16="http://schemas.microsoft.com/office/drawing/2014/main" id="{A9C0DD8F-D98C-446E-AA74-642A1BC701DC}"/>
              </a:ext>
            </a:extLst>
          </p:cNvPr>
          <p:cNvGraphicFramePr>
            <a:graphicFrameLocks noGrp="1"/>
          </p:cNvGraphicFramePr>
          <p:nvPr>
            <p:extLst>
              <p:ext uri="{D42A27DB-BD31-4B8C-83A1-F6EECF244321}">
                <p14:modId xmlns:p14="http://schemas.microsoft.com/office/powerpoint/2010/main" val="3792091509"/>
              </p:ext>
            </p:extLst>
          </p:nvPr>
        </p:nvGraphicFramePr>
        <p:xfrm>
          <a:off x="1019175" y="2006759"/>
          <a:ext cx="9982200" cy="274320"/>
        </p:xfrm>
        <a:graphic>
          <a:graphicData uri="http://schemas.openxmlformats.org/drawingml/2006/table">
            <a:tbl>
              <a:tblPr firstRow="1" firstCol="1" bandRow="1" bandCol="1">
                <a:tableStyleId>{5940675A-B579-460E-94D1-54222C63F5DA}</a:tableStyleId>
              </a:tblPr>
              <a:tblGrid>
                <a:gridCol w="4991100">
                  <a:extLst>
                    <a:ext uri="{9D8B030D-6E8A-4147-A177-3AD203B41FA5}">
                      <a16:colId xmlns:a16="http://schemas.microsoft.com/office/drawing/2014/main" val="171382400"/>
                    </a:ext>
                  </a:extLst>
                </a:gridCol>
                <a:gridCol w="4991100">
                  <a:extLst>
                    <a:ext uri="{9D8B030D-6E8A-4147-A177-3AD203B41FA5}">
                      <a16:colId xmlns:a16="http://schemas.microsoft.com/office/drawing/2014/main" val="2842829320"/>
                    </a:ext>
                  </a:extLst>
                </a:gridCol>
              </a:tblGrid>
              <a:tr h="0">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ил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Where does (s)he live?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880500"/>
                  </a:ext>
                </a:extLst>
              </a:tr>
            </a:tbl>
          </a:graphicData>
        </a:graphic>
      </p:graphicFrame>
      <p:sp>
        <p:nvSpPr>
          <p:cNvPr id="10" name="TextBox 9">
            <a:extLst>
              <a:ext uri="{FF2B5EF4-FFF2-40B4-BE49-F238E27FC236}">
                <a16:creationId xmlns:a16="http://schemas.microsoft.com/office/drawing/2014/main" id="{E0F2E2BC-BD2E-400D-B972-D3A0B6E1E480}"/>
              </a:ext>
            </a:extLst>
          </p:cNvPr>
          <p:cNvSpPr txBox="1"/>
          <p:nvPr/>
        </p:nvSpPr>
        <p:spPr>
          <a:xfrm>
            <a:off x="4038600" y="3763541"/>
            <a:ext cx="6096000" cy="369332"/>
          </a:xfrm>
          <a:prstGeom prst="rect">
            <a:avLst/>
          </a:prstGeom>
          <a:noFill/>
        </p:spPr>
        <p:txBody>
          <a:bodyPr wrap="square">
            <a:spAutoFit/>
          </a:bodyPr>
          <a:lstStyle/>
          <a:p>
            <a:r>
              <a:rPr lang="en-GB" dirty="0"/>
              <a:t>carpenter bee (Xylocopa </a:t>
            </a:r>
            <a:r>
              <a:rPr lang="en-GB" dirty="0" err="1"/>
              <a:t>valga</a:t>
            </a:r>
            <a:r>
              <a:rPr lang="en-GB" dirty="0"/>
              <a:t>)</a:t>
            </a:r>
          </a:p>
        </p:txBody>
      </p:sp>
      <p:pic>
        <p:nvPicPr>
          <p:cNvPr id="12" name="Picture 11" descr="A close up of a flower&#10;&#10;Description automatically generated">
            <a:extLst>
              <a:ext uri="{FF2B5EF4-FFF2-40B4-BE49-F238E27FC236}">
                <a16:creationId xmlns:a16="http://schemas.microsoft.com/office/drawing/2014/main" id="{B40ED848-6D20-40CC-B35D-1A0322B0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87" y="3541710"/>
            <a:ext cx="2622266" cy="2622266"/>
          </a:xfrm>
          <a:prstGeom prst="rect">
            <a:avLst/>
          </a:prstGeom>
        </p:spPr>
      </p:pic>
    </p:spTree>
    <p:extLst>
      <p:ext uri="{BB962C8B-B14F-4D97-AF65-F5344CB8AC3E}">
        <p14:creationId xmlns:p14="http://schemas.microsoft.com/office/powerpoint/2010/main" val="4246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BC30-9B0B-4C1B-AA3E-50A0E34206D7}"/>
              </a:ext>
            </a:extLst>
          </p:cNvPr>
          <p:cNvSpPr>
            <a:spLocks noGrp="1"/>
          </p:cNvSpPr>
          <p:nvPr>
            <p:ph type="title"/>
          </p:nvPr>
        </p:nvSpPr>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Inessive case</a:t>
            </a:r>
            <a:endParaRPr lang="en-GB" sz="3600" dirty="0"/>
          </a:p>
        </p:txBody>
      </p:sp>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838200" y="1825625"/>
            <a:ext cx="6477000" cy="544191"/>
          </a:xfrm>
        </p:spPr>
        <p:txBody>
          <a:bodyPr>
            <a:normAutofit/>
          </a:bodyPr>
          <a:lstStyle/>
          <a:p>
            <a:pPr marL="0" indent="0">
              <a:buNone/>
            </a:pPr>
            <a:r>
              <a:rPr lang="de-AT" dirty="0"/>
              <a:t>Suffixal (!) vowel harmony: -е ~ -</a:t>
            </a:r>
            <a:r>
              <a:rPr lang="mi-NZ" dirty="0"/>
              <a:t>о</a:t>
            </a:r>
            <a:r>
              <a:rPr lang="de-AT" dirty="0"/>
              <a:t> ~ -</a:t>
            </a:r>
            <a:r>
              <a:rPr lang="mi-NZ" dirty="0"/>
              <a:t>ӧ &gt; -Е</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9</a:t>
            </a:fld>
            <a:endParaRPr lang="en-GB"/>
          </a:p>
        </p:txBody>
      </p:sp>
      <p:pic>
        <p:nvPicPr>
          <p:cNvPr id="7" name="Picture 6">
            <a:extLst>
              <a:ext uri="{FF2B5EF4-FFF2-40B4-BE49-F238E27FC236}">
                <a16:creationId xmlns:a16="http://schemas.microsoft.com/office/drawing/2014/main" id="{7D057B61-5906-4893-B217-39BB3101CBBD}"/>
              </a:ext>
            </a:extLst>
          </p:cNvPr>
          <p:cNvPicPr>
            <a:picLocks noChangeAspect="1"/>
          </p:cNvPicPr>
          <p:nvPr/>
        </p:nvPicPr>
        <p:blipFill>
          <a:blip r:embed="rId3"/>
          <a:stretch>
            <a:fillRect/>
          </a:stretch>
        </p:blipFill>
        <p:spPr>
          <a:xfrm>
            <a:off x="896731" y="2611548"/>
            <a:ext cx="5875131" cy="3503070"/>
          </a:xfrm>
          <a:prstGeom prst="rect">
            <a:avLst/>
          </a:prstGeom>
        </p:spPr>
      </p:pic>
      <p:sp>
        <p:nvSpPr>
          <p:cNvPr id="10" name="Content Placeholder 2">
            <a:extLst>
              <a:ext uri="{FF2B5EF4-FFF2-40B4-BE49-F238E27FC236}">
                <a16:creationId xmlns:a16="http://schemas.microsoft.com/office/drawing/2014/main" id="{68EFAD66-7018-4021-A865-5F1833DFD97F}"/>
              </a:ext>
            </a:extLst>
          </p:cNvPr>
          <p:cNvSpPr txBox="1">
            <a:spLocks/>
          </p:cNvSpPr>
          <p:nvPr/>
        </p:nvSpPr>
        <p:spPr>
          <a:xfrm>
            <a:off x="7645400" y="525141"/>
            <a:ext cx="4229099" cy="558947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sz="2000" dirty="0"/>
              <a:t>Radical: unstressed final vowels (-Е)</a:t>
            </a:r>
          </a:p>
          <a:p>
            <a:pPr marL="0" indent="0">
              <a:buFont typeface="Arial" panose="020B0604020202020204" pitchFamily="34" charset="0"/>
              <a:buNone/>
            </a:pPr>
            <a:endParaRPr lang="mi-NZ" sz="2000" dirty="0"/>
          </a:p>
          <a:p>
            <a:pPr marL="0" indent="0">
              <a:buFont typeface="Arial" panose="020B0604020202020204" pitchFamily="34" charset="0"/>
              <a:buNone/>
            </a:pPr>
            <a:r>
              <a:rPr lang="mi-NZ" sz="2000" dirty="0"/>
              <a:t>ш</a:t>
            </a:r>
            <a:r>
              <a:rPr lang="mi-NZ" sz="2000" b="1" dirty="0"/>
              <a:t>у</a:t>
            </a:r>
            <a:r>
              <a:rPr lang="mi-NZ" sz="2000" dirty="0"/>
              <a:t>до ‘grass’</a:t>
            </a:r>
          </a:p>
          <a:p>
            <a:pPr marL="0" indent="0">
              <a:buFont typeface="Arial" panose="020B0604020202020204" pitchFamily="34" charset="0"/>
              <a:buNone/>
            </a:pPr>
            <a:r>
              <a:rPr lang="mi-NZ" sz="2000" dirty="0"/>
              <a:t> 	(</a:t>
            </a:r>
            <a:r>
              <a:rPr lang="mi-NZ" sz="2000" strike="sngStrike" dirty="0"/>
              <a:t>ш</a:t>
            </a:r>
            <a:r>
              <a:rPr lang="mi-NZ" sz="2000" b="1" strike="sngStrike" dirty="0"/>
              <a:t>у</a:t>
            </a:r>
            <a:r>
              <a:rPr lang="mi-NZ" sz="2000" strike="sngStrike" dirty="0"/>
              <a:t>дӧ</a:t>
            </a:r>
            <a:r>
              <a:rPr lang="mi-NZ" sz="2000" dirty="0"/>
              <a:t>, </a:t>
            </a:r>
            <a:r>
              <a:rPr lang="mi-NZ" sz="2000" strike="sngStrike" dirty="0"/>
              <a:t>ш</a:t>
            </a:r>
            <a:r>
              <a:rPr lang="mi-NZ" sz="2000" b="1" strike="sngStrike" dirty="0"/>
              <a:t>у</a:t>
            </a:r>
            <a:r>
              <a:rPr lang="mi-NZ" sz="2000" strike="sngStrike" dirty="0"/>
              <a:t>де</a:t>
            </a:r>
            <a:r>
              <a:rPr lang="mi-NZ" sz="2000" dirty="0"/>
              <a:t>)</a:t>
            </a:r>
          </a:p>
          <a:p>
            <a:pPr marL="0" indent="0">
              <a:buFont typeface="Arial" panose="020B0604020202020204" pitchFamily="34" charset="0"/>
              <a:buNone/>
            </a:pPr>
            <a:r>
              <a:rPr lang="mi-NZ" sz="2000" dirty="0"/>
              <a:t>ш</a:t>
            </a:r>
            <a:r>
              <a:rPr lang="mi-NZ" sz="2000" b="1" dirty="0"/>
              <a:t>ӱ</a:t>
            </a:r>
            <a:r>
              <a:rPr lang="mi-NZ" sz="2000" dirty="0"/>
              <a:t>дӧ ‘100’</a:t>
            </a:r>
          </a:p>
          <a:p>
            <a:pPr marL="0" indent="0">
              <a:buNone/>
            </a:pPr>
            <a:r>
              <a:rPr lang="mi-NZ" sz="2000" dirty="0"/>
              <a:t>	(</a:t>
            </a:r>
            <a:r>
              <a:rPr lang="mi-NZ" sz="2000" strike="sngStrike" dirty="0"/>
              <a:t>ш</a:t>
            </a:r>
            <a:r>
              <a:rPr lang="mi-NZ" sz="2000" b="1" strike="sngStrike" dirty="0"/>
              <a:t>ӱ</a:t>
            </a:r>
            <a:r>
              <a:rPr lang="mi-NZ" sz="2000" strike="sngStrike" dirty="0"/>
              <a:t>до</a:t>
            </a:r>
            <a:r>
              <a:rPr lang="mi-NZ" sz="2000" dirty="0"/>
              <a:t>, </a:t>
            </a:r>
            <a:r>
              <a:rPr lang="mi-NZ" sz="2000" strike="sngStrike" dirty="0"/>
              <a:t>ш</a:t>
            </a:r>
            <a:r>
              <a:rPr lang="mi-NZ" sz="2000" b="1" strike="sngStrike" dirty="0"/>
              <a:t>ӱ</a:t>
            </a:r>
            <a:r>
              <a:rPr lang="mi-NZ" sz="2000" strike="sngStrike" dirty="0"/>
              <a:t>де</a:t>
            </a:r>
            <a:r>
              <a:rPr lang="mi-NZ" sz="2000" dirty="0"/>
              <a:t>)</a:t>
            </a:r>
          </a:p>
          <a:p>
            <a:pPr marL="0" indent="0">
              <a:buNone/>
            </a:pPr>
            <a:r>
              <a:rPr lang="mi-NZ" sz="2000" dirty="0"/>
              <a:t>ш</a:t>
            </a:r>
            <a:r>
              <a:rPr lang="mi-NZ" sz="2000" b="1" dirty="0"/>
              <a:t>ы</a:t>
            </a:r>
            <a:r>
              <a:rPr lang="mi-NZ" sz="2000" dirty="0"/>
              <a:t>де</a:t>
            </a:r>
            <a:r>
              <a:rPr lang="de-AT" sz="2000" dirty="0"/>
              <a:t> </a:t>
            </a:r>
            <a:r>
              <a:rPr lang="mi-NZ" sz="2000" dirty="0"/>
              <a:t>‘anger’</a:t>
            </a:r>
          </a:p>
          <a:p>
            <a:pPr marL="0" indent="0">
              <a:buNone/>
            </a:pPr>
            <a:r>
              <a:rPr lang="mi-NZ" sz="2000" dirty="0"/>
              <a:t>	(</a:t>
            </a:r>
            <a:r>
              <a:rPr lang="mi-NZ" sz="2000" strike="sngStrike" dirty="0"/>
              <a:t>ш</a:t>
            </a:r>
            <a:r>
              <a:rPr lang="mi-NZ" sz="2000" b="1" strike="sngStrike" dirty="0"/>
              <a:t>ы</a:t>
            </a:r>
            <a:r>
              <a:rPr lang="mi-NZ" sz="2000" strike="sngStrike" dirty="0"/>
              <a:t>дo</a:t>
            </a:r>
            <a:r>
              <a:rPr lang="mi-NZ" sz="2000" dirty="0"/>
              <a:t>, </a:t>
            </a:r>
            <a:r>
              <a:rPr lang="mi-NZ" sz="2000" strike="sngStrike" dirty="0"/>
              <a:t>ш</a:t>
            </a:r>
            <a:r>
              <a:rPr lang="mi-NZ" sz="2000" b="1" strike="sngStrike" dirty="0"/>
              <a:t>ы</a:t>
            </a:r>
            <a:r>
              <a:rPr lang="mi-NZ" sz="2000" strike="sngStrike" dirty="0"/>
              <a:t>дӧ</a:t>
            </a:r>
            <a:r>
              <a:rPr lang="mi-NZ" sz="2000" dirty="0"/>
              <a:t>)</a:t>
            </a:r>
          </a:p>
          <a:p>
            <a:pPr marL="0" indent="0">
              <a:buNone/>
            </a:pPr>
            <a:endParaRPr lang="mi-NZ" sz="2000" dirty="0"/>
          </a:p>
          <a:p>
            <a:pPr marL="0" indent="0">
              <a:buNone/>
            </a:pPr>
            <a:r>
              <a:rPr lang="mi-NZ" sz="2000" dirty="0"/>
              <a:t>Rus. фл</a:t>
            </a:r>
            <a:r>
              <a:rPr lang="mi-NZ" sz="2000" b="1" dirty="0"/>
              <a:t>о</a:t>
            </a:r>
            <a:r>
              <a:rPr lang="mi-NZ" sz="2000" dirty="0"/>
              <a:t>ра, ф</a:t>
            </a:r>
            <a:r>
              <a:rPr lang="mi-NZ" sz="2000" b="1" dirty="0"/>
              <a:t>а</a:t>
            </a:r>
            <a:r>
              <a:rPr lang="mi-NZ" sz="2000" dirty="0"/>
              <a:t>уна, маш</a:t>
            </a:r>
            <a:r>
              <a:rPr lang="mi-NZ" sz="2000" b="1" dirty="0"/>
              <a:t>и</a:t>
            </a:r>
            <a:r>
              <a:rPr lang="mi-NZ" sz="2000" dirty="0"/>
              <a:t>на</a:t>
            </a:r>
          </a:p>
          <a:p>
            <a:pPr marL="0" indent="0">
              <a:buNone/>
            </a:pPr>
            <a:r>
              <a:rPr lang="mi-NZ" sz="2000" dirty="0"/>
              <a:t>&gt; флор, ф</a:t>
            </a:r>
            <a:r>
              <a:rPr lang="mi-NZ" sz="2000" b="1" dirty="0"/>
              <a:t>а</a:t>
            </a:r>
            <a:r>
              <a:rPr lang="mi-NZ" sz="2000" dirty="0"/>
              <a:t>уно, машин</a:t>
            </a:r>
            <a:r>
              <a:rPr lang="mi-NZ" sz="2000" b="1" dirty="0"/>
              <a:t>а</a:t>
            </a:r>
          </a:p>
          <a:p>
            <a:pPr marL="0" indent="0">
              <a:buNone/>
            </a:pPr>
            <a:endParaRPr lang="mi-NZ" sz="2000" b="1" dirty="0"/>
          </a:p>
          <a:p>
            <a:pPr marL="0" indent="0">
              <a:buNone/>
            </a:pPr>
            <a:r>
              <a:rPr lang="mi-NZ" sz="2000" dirty="0"/>
              <a:t>Rus. н</a:t>
            </a:r>
            <a:r>
              <a:rPr lang="mi-NZ" sz="2000" b="1" dirty="0"/>
              <a:t>е</a:t>
            </a:r>
            <a:r>
              <a:rPr lang="mi-NZ" sz="2000" dirty="0"/>
              <a:t>тто, де-ф</a:t>
            </a:r>
            <a:r>
              <a:rPr lang="mi-NZ" sz="2000" b="1" dirty="0"/>
              <a:t>а</a:t>
            </a:r>
            <a:r>
              <a:rPr lang="mi-NZ" sz="2000" dirty="0"/>
              <a:t>кто</a:t>
            </a:r>
          </a:p>
          <a:p>
            <a:pPr marL="0" indent="0">
              <a:buNone/>
            </a:pPr>
            <a:r>
              <a:rPr lang="mi-NZ" sz="2000" dirty="0"/>
              <a:t>&gt; н</a:t>
            </a:r>
            <a:r>
              <a:rPr lang="mi-NZ" sz="2000" b="1" dirty="0"/>
              <a:t>е</a:t>
            </a:r>
            <a:r>
              <a:rPr lang="mi-NZ" sz="2000" dirty="0"/>
              <a:t>тто, де-ф</a:t>
            </a:r>
            <a:r>
              <a:rPr lang="mi-NZ" sz="2000" b="1" dirty="0"/>
              <a:t>а</a:t>
            </a:r>
            <a:r>
              <a:rPr lang="mi-NZ" sz="2000" dirty="0"/>
              <a:t>кто</a:t>
            </a:r>
          </a:p>
          <a:p>
            <a:pPr marL="0" indent="0">
              <a:buNone/>
            </a:pPr>
            <a:endParaRPr lang="mi-NZ" sz="2000" b="1" dirty="0"/>
          </a:p>
          <a:p>
            <a:pPr marL="0" indent="0">
              <a:buNone/>
            </a:pPr>
            <a:r>
              <a:rPr lang="mi-NZ" sz="2000" dirty="0"/>
              <a:t>толд</a:t>
            </a:r>
            <a:r>
              <a:rPr lang="mi-NZ" sz="2000" b="1" dirty="0"/>
              <a:t>е</a:t>
            </a:r>
            <a:r>
              <a:rPr lang="mi-NZ" sz="2000" dirty="0"/>
              <a:t> ‘without coming’, шокт</a:t>
            </a:r>
            <a:r>
              <a:rPr lang="mi-NZ" sz="2000" b="1" dirty="0"/>
              <a:t>е</a:t>
            </a:r>
            <a:r>
              <a:rPr lang="mi-NZ" sz="2000" dirty="0"/>
              <a:t> ‘sieve’</a:t>
            </a:r>
          </a:p>
        </p:txBody>
      </p:sp>
    </p:spTree>
    <p:extLst>
      <p:ext uri="{BB962C8B-B14F-4D97-AF65-F5344CB8AC3E}">
        <p14:creationId xmlns:p14="http://schemas.microsoft.com/office/powerpoint/2010/main" val="6462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Widescreen</PresentationFormat>
  <Paragraphs>469</Paragraphs>
  <Slides>33</Slides>
  <Notes>9</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Chapter 01</vt:lpstr>
      <vt:lpstr>PowerPoint Presentation</vt:lpstr>
      <vt:lpstr>Grammar</vt:lpstr>
      <vt:lpstr>PowerPoint Presentation</vt:lpstr>
      <vt:lpstr>PowerPoint Presentation</vt:lpstr>
      <vt:lpstr>PowerPoint Presentation</vt:lpstr>
      <vt:lpstr>PowerPoint Presentation</vt:lpstr>
      <vt:lpstr>PowerPoint Presentation</vt:lpstr>
      <vt:lpstr>5. Inessive case</vt:lpstr>
      <vt:lpstr>5. Inessive case</vt:lpstr>
      <vt:lpstr>5. Inessive case</vt:lpstr>
      <vt:lpstr>5. Inessive case</vt:lpstr>
      <vt:lpstr>5. Inessive case</vt:lpstr>
      <vt:lpstr>6. Cardinal numbers 1–50</vt:lpstr>
      <vt:lpstr>6. Cardinal numbers 1–50</vt:lpstr>
      <vt:lpstr>6. Cardinal numbers 1–50</vt:lpstr>
      <vt:lpstr>6. Cardinal numbers 1–50</vt:lpstr>
      <vt:lpstr>7. Singular after numerals and quantifiers:</vt:lpstr>
      <vt:lpstr>8. Attributes</vt:lpstr>
      <vt:lpstr>9. Dictionary forms</vt:lpstr>
      <vt:lpstr>9. Dictionary forms</vt:lpstr>
      <vt:lpstr>Words and Word usage</vt:lpstr>
      <vt:lpstr>1. кӧ ‘who’, мо ‘what’</vt:lpstr>
      <vt:lpstr>2. Names</vt:lpstr>
      <vt:lpstr>2. Names</vt:lpstr>
      <vt:lpstr>3. ияш</vt:lpstr>
      <vt:lpstr>Text</vt:lpstr>
      <vt:lpstr>PowerPoint Presentation</vt:lpstr>
      <vt:lpstr>PowerPoint Presentation</vt:lpstr>
      <vt:lpstr>Exercises</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01</dc:title>
  <dc:creator>Jeremy Bradley</dc:creator>
  <cp:lastModifiedBy>Jeremy moss Bradley</cp:lastModifiedBy>
  <cp:revision>125</cp:revision>
  <dcterms:created xsi:type="dcterms:W3CDTF">2018-12-02T15:34:10Z</dcterms:created>
  <dcterms:modified xsi:type="dcterms:W3CDTF">2024-03-15T13:50:23Z</dcterms:modified>
</cp:coreProperties>
</file>